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7" r:id="rId1"/>
  </p:sldMasterIdLst>
  <p:notesMasterIdLst>
    <p:notesMasterId r:id="rId36"/>
  </p:notesMasterIdLst>
  <p:handoutMasterIdLst>
    <p:handoutMasterId r:id="rId37"/>
  </p:handoutMasterIdLst>
  <p:sldIdLst>
    <p:sldId id="428" r:id="rId2"/>
    <p:sldId id="478" r:id="rId3"/>
    <p:sldId id="343" r:id="rId4"/>
    <p:sldId id="497" r:id="rId5"/>
    <p:sldId id="508" r:id="rId6"/>
    <p:sldId id="501" r:id="rId7"/>
    <p:sldId id="494" r:id="rId8"/>
    <p:sldId id="510" r:id="rId9"/>
    <p:sldId id="500" r:id="rId10"/>
    <p:sldId id="499" r:id="rId11"/>
    <p:sldId id="502" r:id="rId12"/>
    <p:sldId id="438" r:id="rId13"/>
    <p:sldId id="471" r:id="rId14"/>
    <p:sldId id="503" r:id="rId15"/>
    <p:sldId id="466" r:id="rId16"/>
    <p:sldId id="467" r:id="rId17"/>
    <p:sldId id="472" r:id="rId18"/>
    <p:sldId id="480" r:id="rId19"/>
    <p:sldId id="491" r:id="rId20"/>
    <p:sldId id="507" r:id="rId21"/>
    <p:sldId id="490" r:id="rId22"/>
    <p:sldId id="493" r:id="rId23"/>
    <p:sldId id="447" r:id="rId24"/>
    <p:sldId id="398" r:id="rId25"/>
    <p:sldId id="452" r:id="rId26"/>
    <p:sldId id="469" r:id="rId27"/>
    <p:sldId id="509" r:id="rId28"/>
    <p:sldId id="475" r:id="rId29"/>
    <p:sldId id="479" r:id="rId30"/>
    <p:sldId id="459" r:id="rId31"/>
    <p:sldId id="425" r:id="rId32"/>
    <p:sldId id="504" r:id="rId33"/>
    <p:sldId id="505" r:id="rId34"/>
    <p:sldId id="506" r:id="rId35"/>
  </p:sldIdLst>
  <p:sldSz cx="9144000" cy="6858000" type="screen4x3"/>
  <p:notesSz cx="6797675" cy="987425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5B9BD5"/>
    <a:srgbClr val="00FFFF"/>
    <a:srgbClr val="996600"/>
    <a:srgbClr val="996633"/>
    <a:srgbClr val="456A2C"/>
    <a:srgbClr val="000066"/>
    <a:srgbClr val="FF9999"/>
    <a:srgbClr val="A70D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Estilo Médio 4 - Ênfas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113A9D2-9D6B-4929-AA2D-F23B5EE8CBE7}" styleName="Estilo com Tema 2 - Ênfase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Estilo com Tema 2 - Ênfase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enhum Estilo, Grade de Tabe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125E5076-3810-47DD-B79F-674D7AD40C01}" styleName="Estilo Escuro 1 - Ênfas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Estilo Escuro 2 - Ênfase 3/Ênfase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21E4AEA4-8DFA-4A89-87EB-49C32662AFE0}" styleName="Estilo Médio 2 - Ênfas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202B0CA-FC54-4496-8BCA-5EF66A818D29}" styleName="Estilo Escuro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327F97BB-C833-4FB7-BDE5-3F7075034690}" styleName="Estilo com Tema 2 - Ênfase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p:scale>
          <a:sx n="90" d="100"/>
          <a:sy n="90" d="100"/>
        </p:scale>
        <p:origin x="-2176" y="-55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handoutMaster" Target="handoutMasters/handoutMaster1.xml"/><Relationship Id="rId38" Type="http://schemas.openxmlformats.org/officeDocument/2006/relationships/printerSettings" Target="printerSettings/printerSettings1.bin"/><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46400" cy="493713"/>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849688" y="0"/>
            <a:ext cx="2946400" cy="493713"/>
          </a:xfrm>
          <a:prstGeom prst="rect">
            <a:avLst/>
          </a:prstGeom>
        </p:spPr>
        <p:txBody>
          <a:bodyPr vert="horz" lIns="91440" tIns="45720" rIns="91440" bIns="45720" rtlCol="0"/>
          <a:lstStyle>
            <a:lvl1pPr algn="r">
              <a:defRPr sz="1200"/>
            </a:lvl1pPr>
          </a:lstStyle>
          <a:p>
            <a:fld id="{9CF9D9D8-8D7A-4FF6-8A65-BE0BF362EBDF}" type="datetimeFigureOut">
              <a:rPr lang="pt-BR" smtClean="0"/>
              <a:pPr/>
              <a:t>6/11/14</a:t>
            </a:fld>
            <a:endParaRPr lang="pt-BR"/>
          </a:p>
        </p:txBody>
      </p:sp>
      <p:sp>
        <p:nvSpPr>
          <p:cNvPr id="4" name="Espaço Reservado para Rodapé 3"/>
          <p:cNvSpPr>
            <a:spLocks noGrp="1"/>
          </p:cNvSpPr>
          <p:nvPr>
            <p:ph type="ftr" sz="quarter" idx="2"/>
          </p:nvPr>
        </p:nvSpPr>
        <p:spPr>
          <a:xfrm>
            <a:off x="0" y="9378950"/>
            <a:ext cx="2946400" cy="493713"/>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49688" y="9378950"/>
            <a:ext cx="2946400" cy="493713"/>
          </a:xfrm>
          <a:prstGeom prst="rect">
            <a:avLst/>
          </a:prstGeom>
        </p:spPr>
        <p:txBody>
          <a:bodyPr vert="horz" lIns="91440" tIns="45720" rIns="91440" bIns="45720" rtlCol="0" anchor="b"/>
          <a:lstStyle>
            <a:lvl1pPr algn="r">
              <a:defRPr sz="1200"/>
            </a:lvl1pPr>
          </a:lstStyle>
          <a:p>
            <a:fld id="{73B0A146-72FC-4FE3-9AEA-0898B8DB7F60}" type="slidenum">
              <a:rPr lang="pt-BR" smtClean="0"/>
              <a:pPr/>
              <a:t>‹#›</a:t>
            </a:fld>
            <a:endParaRPr lang="pt-BR"/>
          </a:p>
        </p:txBody>
      </p:sp>
    </p:spTree>
    <p:extLst>
      <p:ext uri="{BB962C8B-B14F-4D97-AF65-F5344CB8AC3E}">
        <p14:creationId xmlns:p14="http://schemas.microsoft.com/office/powerpoint/2010/main" val="14875916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45659" cy="493713"/>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50443" y="0"/>
            <a:ext cx="2945659" cy="493713"/>
          </a:xfrm>
          <a:prstGeom prst="rect">
            <a:avLst/>
          </a:prstGeom>
        </p:spPr>
        <p:txBody>
          <a:bodyPr vert="horz" lIns="91440" tIns="45720" rIns="91440" bIns="45720" rtlCol="0"/>
          <a:lstStyle>
            <a:lvl1pPr algn="r">
              <a:defRPr sz="1200"/>
            </a:lvl1pPr>
          </a:lstStyle>
          <a:p>
            <a:fld id="{54C43EAE-4CDD-468E-B0A4-DE12CE91B4D1}" type="datetimeFigureOut">
              <a:rPr lang="pt-BR" smtClean="0"/>
              <a:pPr/>
              <a:t>6/11/14</a:t>
            </a:fld>
            <a:endParaRPr lang="pt-BR"/>
          </a:p>
        </p:txBody>
      </p:sp>
      <p:sp>
        <p:nvSpPr>
          <p:cNvPr id="4" name="Espaço Reservado para Imagem de Slide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79768" y="4690269"/>
            <a:ext cx="5438140" cy="4443413"/>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9378824"/>
            <a:ext cx="2945659" cy="493713"/>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50443" y="9378824"/>
            <a:ext cx="2945659" cy="493713"/>
          </a:xfrm>
          <a:prstGeom prst="rect">
            <a:avLst/>
          </a:prstGeom>
        </p:spPr>
        <p:txBody>
          <a:bodyPr vert="horz" lIns="91440" tIns="45720" rIns="91440" bIns="45720" rtlCol="0" anchor="b"/>
          <a:lstStyle>
            <a:lvl1pPr algn="r">
              <a:defRPr sz="1200"/>
            </a:lvl1pPr>
          </a:lstStyle>
          <a:p>
            <a:fld id="{104DEF6F-52CB-47C2-859F-BA736A5A5FE9}" type="slidenum">
              <a:rPr lang="pt-BR" smtClean="0"/>
              <a:pPr/>
              <a:t>‹#›</a:t>
            </a:fld>
            <a:endParaRPr lang="pt-BR"/>
          </a:p>
        </p:txBody>
      </p:sp>
    </p:spTree>
    <p:extLst>
      <p:ext uri="{BB962C8B-B14F-4D97-AF65-F5344CB8AC3E}">
        <p14:creationId xmlns:p14="http://schemas.microsoft.com/office/powerpoint/2010/main" val="2641134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05C4C391-F97A-4147-888A-BC015B1CA3AA}" type="slidenum">
              <a:rPr lang="pt-BR"/>
              <a:pPr/>
              <a:t>12</a:t>
            </a:fld>
            <a:endParaRPr lang="pt-BR"/>
          </a:p>
        </p:txBody>
      </p:sp>
      <p:sp>
        <p:nvSpPr>
          <p:cNvPr id="21505"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50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t-BR"/>
          </a:p>
        </p:txBody>
      </p:sp>
    </p:spTree>
    <p:extLst>
      <p:ext uri="{BB962C8B-B14F-4D97-AF65-F5344CB8AC3E}">
        <p14:creationId xmlns:p14="http://schemas.microsoft.com/office/powerpoint/2010/main" val="1969807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05C4C391-F97A-4147-888A-BC015B1CA3AA}" type="slidenum">
              <a:rPr lang="pt-BR"/>
              <a:pPr/>
              <a:t>13</a:t>
            </a:fld>
            <a:endParaRPr lang="pt-BR"/>
          </a:p>
        </p:txBody>
      </p:sp>
      <p:sp>
        <p:nvSpPr>
          <p:cNvPr id="21505"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50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t-BR"/>
          </a:p>
        </p:txBody>
      </p:sp>
    </p:spTree>
    <p:extLst>
      <p:ext uri="{BB962C8B-B14F-4D97-AF65-F5344CB8AC3E}">
        <p14:creationId xmlns:p14="http://schemas.microsoft.com/office/powerpoint/2010/main" val="19698079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bwMode="auto">
          <a:xfrm>
            <a:off x="930275"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Another application for chromosomal ancestry is the inference of admixture history and admixture dynamics.</a:t>
            </a:r>
          </a:p>
          <a:p>
            <a:endParaRPr lang="en-US" smtClean="0"/>
          </a:p>
          <a:p>
            <a:r>
              <a:rPr lang="en-US" smtClean="0"/>
              <a:t>Soon as an admixed population arises its easy to imagine that the chromosomes of admixed individuals are entirely or almost entirely of a single ancestry. CLICAR</a:t>
            </a:r>
          </a:p>
          <a:p>
            <a:endParaRPr lang="en-US" smtClean="0"/>
          </a:p>
          <a:p>
            <a:r>
              <a:rPr lang="en-US" smtClean="0"/>
              <a:t>Over the generations CLICAR 3X, due to recombination process, the chromosomal segments of distinct ancestries are being reshaped and rearranged. In other words, the chromosomal segments of distinct ancestries will be spliced into smaller pieces as the number of generations increases since admixture event. </a:t>
            </a:r>
          </a:p>
          <a:p>
            <a:endParaRPr lang="en-US" smtClean="0"/>
          </a:p>
          <a:p>
            <a:r>
              <a:rPr lang="en-US" smtClean="0"/>
              <a:t>Thus, recently admixed individuals contain many more long chromosomal segments of distinct ancestry than earlier admixed individuals.</a:t>
            </a:r>
          </a:p>
          <a:p>
            <a:r>
              <a:rPr lang="en-US" smtClean="0"/>
              <a:t>CLICAR</a:t>
            </a:r>
          </a:p>
          <a:p>
            <a:r>
              <a:rPr lang="en-US" smtClean="0"/>
              <a:t>So, information regarding the average length of chromosomal segments of distinct ancestry can be useful to infer the number of generation since admixture.</a:t>
            </a:r>
          </a:p>
          <a:p>
            <a:r>
              <a:rPr lang="en-US" smtClean="0"/>
              <a:t>CLICAR</a:t>
            </a:r>
          </a:p>
          <a:p>
            <a:r>
              <a:rPr lang="en-US" smtClean="0"/>
              <a:t>There are statistical methods to infer this parameters like </a:t>
            </a:r>
            <a:r>
              <a:rPr lang="en-US" altLang="en-US" smtClean="0"/>
              <a:t>“</a:t>
            </a:r>
            <a:r>
              <a:rPr lang="en-US" smtClean="0"/>
              <a:t>TRACTS</a:t>
            </a:r>
            <a:r>
              <a:rPr lang="en-US" altLang="en-US" smtClean="0"/>
              <a:t>”</a:t>
            </a:r>
            <a:r>
              <a:rPr lang="en-US" smtClean="0"/>
              <a:t> that was developed by Simon Gravel in this paper.</a:t>
            </a:r>
          </a:p>
          <a:p>
            <a:endParaRPr lang="en-US" smtClean="0"/>
          </a:p>
          <a:p>
            <a:endParaRPr lang="en-US" smtClean="0"/>
          </a:p>
        </p:txBody>
      </p:sp>
      <p:sp>
        <p:nvSpPr>
          <p:cNvPr id="4505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7AFBE33-2D33-4F91-AEE8-B2DBC8941FE2}" type="slidenum">
              <a:rPr lang="en-US" sz="1200">
                <a:solidFill>
                  <a:prstClr val="black"/>
                </a:solidFill>
                <a:latin typeface="Calibri" panose="020F0502020204030204" pitchFamily="34" charset="0"/>
              </a:rPr>
              <a:pPr eaLnBrk="1" hangingPunct="1"/>
              <a:t>21</a:t>
            </a:fld>
            <a:endParaRPr lang="en-US" sz="1200">
              <a:solidFill>
                <a:prstClr val="black"/>
              </a:solidFill>
              <a:latin typeface="Calibri" panose="020F0502020204030204" pitchFamily="34" charset="0"/>
            </a:endParaRPr>
          </a:p>
        </p:txBody>
      </p:sp>
    </p:spTree>
    <p:extLst>
      <p:ext uri="{BB962C8B-B14F-4D97-AF65-F5344CB8AC3E}">
        <p14:creationId xmlns:p14="http://schemas.microsoft.com/office/powerpoint/2010/main" val="2005567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Espaço Reservado para Imagem de Slide 1"/>
          <p:cNvSpPr>
            <a:spLocks noGrp="1" noRot="1" noChangeAspect="1" noTextEdit="1"/>
          </p:cNvSpPr>
          <p:nvPr>
            <p:ph type="sldImg"/>
          </p:nvPr>
        </p:nvSpPr>
        <p:spPr bwMode="auto">
          <a:xfrm>
            <a:off x="930275"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2"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smtClean="0"/>
              <a:t>So, all the ancestry levels measures are correlated.</a:t>
            </a:r>
          </a:p>
          <a:p>
            <a:pPr eaLnBrk="1" hangingPunct="1"/>
            <a:endParaRPr lang="en-US" smtClean="0"/>
          </a:p>
          <a:p>
            <a:pPr eaLnBrk="1" hangingPunct="1"/>
            <a:r>
              <a:rPr lang="en-US" smtClean="0"/>
              <a:t>In brazilian population contest, individual ancestry is the percentage of individual genome that are from Africa, Europe and America whose values ​​add up to 1. CLICAR</a:t>
            </a:r>
          </a:p>
          <a:p>
            <a:pPr eaLnBrk="1" hangingPunct="1"/>
            <a:endParaRPr lang="en-US" smtClean="0"/>
          </a:p>
          <a:p>
            <a:pPr eaLnBrk="1" hangingPunct="1"/>
            <a:r>
              <a:rPr lang="en-US" smtClean="0"/>
              <a:t>CLICAR. Therefore, the individual ancestry is the average ancestry across </a:t>
            </a:r>
            <a:r>
              <a:rPr lang="pt-BR" smtClean="0"/>
              <a:t>all points of all chromosomes of an individual.</a:t>
            </a:r>
          </a:p>
          <a:p>
            <a:pPr eaLnBrk="1" hangingPunct="1"/>
            <a:endParaRPr lang="pt-BR" smtClean="0"/>
          </a:p>
          <a:p>
            <a:pPr eaLnBrk="1" hangingPunct="1"/>
            <a:r>
              <a:rPr lang="pt-BR" smtClean="0"/>
              <a:t>CLICAR.The population ancestry is the average ancestry across all individuals of a population.</a:t>
            </a:r>
          </a:p>
          <a:p>
            <a:pPr eaLnBrk="1" hangingPunct="1"/>
            <a:endParaRPr lang="pt-BR" smtClean="0"/>
          </a:p>
          <a:p>
            <a:pPr eaLnBrk="1" hangingPunct="1"/>
            <a:r>
              <a:rPr lang="en-US" smtClean="0"/>
              <a:t>All these parameters is what we try to estimate in ancestry studies. Here I will concentrate in Chromosomal ancestry CLICAR remembering that CLICAR infer the chromosomal ancestry means to infer the ancestry of each point of each chromosome of each individual.</a:t>
            </a:r>
            <a:endParaRPr lang="pt-BR" smtClean="0"/>
          </a:p>
          <a:p>
            <a:pPr eaLnBrk="1" hangingPunct="1"/>
            <a:r>
              <a:rPr lang="pt-BR" smtClean="0"/>
              <a:t> </a:t>
            </a:r>
          </a:p>
          <a:p>
            <a:pPr eaLnBrk="1" hangingPunct="1"/>
            <a:endParaRPr lang="en-US" smtClean="0"/>
          </a:p>
          <a:p>
            <a:pPr eaLnBrk="1" hangingPunct="1"/>
            <a:endParaRPr lang="en-US" smtClean="0"/>
          </a:p>
        </p:txBody>
      </p:sp>
      <p:sp>
        <p:nvSpPr>
          <p:cNvPr id="25603" name="Espaço Reservado para Número de Slid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AF58D67-F615-412D-8428-028B68626B28}" type="slidenum">
              <a:rPr lang="en-US" sz="1200">
                <a:solidFill>
                  <a:prstClr val="black"/>
                </a:solidFill>
                <a:latin typeface="Calibri" panose="020F0502020204030204" pitchFamily="34" charset="0"/>
              </a:rPr>
              <a:pPr eaLnBrk="1" hangingPunct="1"/>
              <a:t>32</a:t>
            </a:fld>
            <a:endParaRPr lang="en-US" sz="1200">
              <a:solidFill>
                <a:prstClr val="black"/>
              </a:solidFill>
              <a:latin typeface="Calibri" panose="020F0502020204030204" pitchFamily="34" charset="0"/>
            </a:endParaRPr>
          </a:p>
        </p:txBody>
      </p:sp>
    </p:spTree>
    <p:extLst>
      <p:ext uri="{BB962C8B-B14F-4D97-AF65-F5344CB8AC3E}">
        <p14:creationId xmlns:p14="http://schemas.microsoft.com/office/powerpoint/2010/main" val="4255386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bwMode="auto">
          <a:xfrm>
            <a:off x="930275"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These are the results of our chromosomal ancestry inferred by SABER+ software, using around 10 thousand SNPs of chromosome22.</a:t>
            </a:r>
          </a:p>
          <a:p>
            <a:endParaRPr lang="en-US" smtClean="0"/>
          </a:p>
          <a:p>
            <a:r>
              <a:rPr lang="en-US" smtClean="0"/>
              <a:t>These graphs represent chromosomal ancestry of 20 individuals of each cohort Bambuí, Salvador and Pelotas.</a:t>
            </a:r>
          </a:p>
          <a:p>
            <a:endParaRPr lang="en-US" smtClean="0"/>
          </a:p>
          <a:p>
            <a:r>
              <a:rPr lang="en-US" smtClean="0"/>
              <a:t>The X axis represents the positions of chromosome 22 where each point corresponds to a SNPs. </a:t>
            </a:r>
          </a:p>
          <a:p>
            <a:r>
              <a:rPr lang="en-US" smtClean="0"/>
              <a:t>CLICAR</a:t>
            </a:r>
          </a:p>
          <a:p>
            <a:r>
              <a:rPr lang="en-US" smtClean="0"/>
              <a:t>Each line represents the two homologues of a single individual. The colors represent the different combination of chromosomal ancestry at each SNP. For example: for all these SNPs, in red, both homologues of this individual are from Europe. For these SNPs, in purple, the individual has 1 homologue from Africa and other from Europe.</a:t>
            </a:r>
          </a:p>
          <a:p>
            <a:r>
              <a:rPr lang="en-US" smtClean="0"/>
              <a:t>CLICAR</a:t>
            </a:r>
          </a:p>
          <a:p>
            <a:r>
              <a:rPr lang="en-US" smtClean="0"/>
              <a:t>We can see a predominance of European ancestry in Brazilians (predominance of red regions), however, there is a greater African ancestry in Salvador (purplle and blue regions) compared to the other cohorts.</a:t>
            </a:r>
          </a:p>
          <a:p>
            <a:r>
              <a:rPr lang="en-US" smtClean="0"/>
              <a:t>These data corroborate the results found for population ancestry using whole genome data. </a:t>
            </a:r>
          </a:p>
          <a:p>
            <a:endParaRPr lang="en-US" smtClean="0"/>
          </a:p>
          <a:p>
            <a:r>
              <a:rPr lang="en-US" smtClean="0"/>
              <a:t> </a:t>
            </a:r>
          </a:p>
        </p:txBody>
      </p:sp>
      <p:sp>
        <p:nvSpPr>
          <p:cNvPr id="3277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C24BB35-B8E2-4119-A96D-D6E5278A33D4}" type="slidenum">
              <a:rPr lang="en-US" sz="1200">
                <a:solidFill>
                  <a:prstClr val="black"/>
                </a:solidFill>
                <a:latin typeface="Calibri" panose="020F0502020204030204" pitchFamily="34" charset="0"/>
              </a:rPr>
              <a:pPr eaLnBrk="1" hangingPunct="1"/>
              <a:t>33</a:t>
            </a:fld>
            <a:endParaRPr lang="en-US" sz="1200">
              <a:solidFill>
                <a:prstClr val="black"/>
              </a:solidFill>
              <a:latin typeface="Calibri" panose="020F0502020204030204" pitchFamily="34" charset="0"/>
            </a:endParaRPr>
          </a:p>
        </p:txBody>
      </p:sp>
    </p:spTree>
    <p:extLst>
      <p:ext uri="{BB962C8B-B14F-4D97-AF65-F5344CB8AC3E}">
        <p14:creationId xmlns:p14="http://schemas.microsoft.com/office/powerpoint/2010/main" val="1086081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xfrm>
            <a:off x="930275"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But what are the applications of chromosomal ancestry?</a:t>
            </a:r>
          </a:p>
          <a:p>
            <a:endParaRPr lang="en-US" smtClean="0"/>
          </a:p>
          <a:p>
            <a:r>
              <a:rPr lang="en-US" smtClean="0"/>
              <a:t>It can be useful in Admixture Mapping that Eduardo showed yesterday, in searching for post- columbian Natural Selection and for admixture Dynamics Inference.</a:t>
            </a:r>
          </a:p>
        </p:txBody>
      </p:sp>
      <p:sp>
        <p:nvSpPr>
          <p:cNvPr id="389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76CF868-4DA0-4374-91C8-35E54652A2B3}" type="slidenum">
              <a:rPr lang="en-US" sz="1200">
                <a:solidFill>
                  <a:prstClr val="black"/>
                </a:solidFill>
                <a:latin typeface="Calibri" panose="020F0502020204030204" pitchFamily="34" charset="0"/>
              </a:rPr>
              <a:pPr eaLnBrk="1" hangingPunct="1"/>
              <a:t>34</a:t>
            </a:fld>
            <a:endParaRPr lang="en-US" sz="1200">
              <a:solidFill>
                <a:prstClr val="black"/>
              </a:solidFill>
              <a:latin typeface="Calibri" panose="020F0502020204030204" pitchFamily="34" charset="0"/>
            </a:endParaRPr>
          </a:p>
        </p:txBody>
      </p:sp>
    </p:spTree>
    <p:extLst>
      <p:ext uri="{BB962C8B-B14F-4D97-AF65-F5344CB8AC3E}">
        <p14:creationId xmlns:p14="http://schemas.microsoft.com/office/powerpoint/2010/main" val="10648469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4500"/>
            </a:lvl1pPr>
          </a:lstStyle>
          <a:p>
            <a:r>
              <a:rPr lang="pt-BR" smtClean="0"/>
              <a:t>Clique para editar o título mestre</a:t>
            </a:r>
            <a:endParaRPr lang="pt-BR"/>
          </a:p>
        </p:txBody>
      </p:sp>
      <p:sp>
        <p:nvSpPr>
          <p:cNvPr id="3" name="Subtítulo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D40CD00F-46B7-4586-89D2-5133F9B62DF0}" type="datetimeFigureOut">
              <a:rPr lang="pt-BR" smtClean="0"/>
              <a:pPr/>
              <a:t>6/11/14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339D4F4A-887E-4670-8010-7AD01BEC3058}" type="slidenum">
              <a:rPr lang="pt-BR" smtClean="0"/>
              <a:pPr/>
              <a:t>‹#›</a:t>
            </a:fld>
            <a:endParaRPr lang="pt-BR"/>
          </a:p>
        </p:txBody>
      </p:sp>
    </p:spTree>
    <p:extLst>
      <p:ext uri="{BB962C8B-B14F-4D97-AF65-F5344CB8AC3E}">
        <p14:creationId xmlns:p14="http://schemas.microsoft.com/office/powerpoint/2010/main" val="1101394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D40CD00F-46B7-4586-89D2-5133F9B62DF0}" type="datetimeFigureOut">
              <a:rPr lang="pt-BR" smtClean="0"/>
              <a:pPr/>
              <a:t>6/11/14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339D4F4A-887E-4670-8010-7AD01BEC3058}" type="slidenum">
              <a:rPr lang="pt-BR" smtClean="0"/>
              <a:pPr/>
              <a:t>‹#›</a:t>
            </a:fld>
            <a:endParaRPr lang="pt-BR"/>
          </a:p>
        </p:txBody>
      </p:sp>
    </p:spTree>
    <p:extLst>
      <p:ext uri="{BB962C8B-B14F-4D97-AF65-F5344CB8AC3E}">
        <p14:creationId xmlns:p14="http://schemas.microsoft.com/office/powerpoint/2010/main" val="1551215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43"/>
            <a:ext cx="7886700" cy="2852737"/>
          </a:xfrm>
        </p:spPr>
        <p:txBody>
          <a:bodyPr anchor="b"/>
          <a:lstStyle>
            <a:lvl1pPr>
              <a:defRPr sz="4500"/>
            </a:lvl1pPr>
          </a:lstStyle>
          <a:p>
            <a:r>
              <a:rPr lang="pt-BR" smtClean="0"/>
              <a:t>Clique para editar o título mestre</a:t>
            </a:r>
            <a:endParaRPr lang="pt-BR"/>
          </a:p>
        </p:txBody>
      </p:sp>
      <p:sp>
        <p:nvSpPr>
          <p:cNvPr id="3" name="Espaço Reservado para Texto 2"/>
          <p:cNvSpPr>
            <a:spLocks noGrp="1"/>
          </p:cNvSpPr>
          <p:nvPr>
            <p:ph type="body" idx="1"/>
          </p:nvPr>
        </p:nvSpPr>
        <p:spPr>
          <a:xfrm>
            <a:off x="623888" y="4589468"/>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D40CD00F-46B7-4586-89D2-5133F9B62DF0}" type="datetimeFigureOut">
              <a:rPr lang="pt-BR" smtClean="0"/>
              <a:pPr/>
              <a:t>6/11/14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339D4F4A-887E-4670-8010-7AD01BEC3058}" type="slidenum">
              <a:rPr lang="pt-BR" smtClean="0"/>
              <a:pPr/>
              <a:t>‹#›</a:t>
            </a:fld>
            <a:endParaRPr lang="pt-BR"/>
          </a:p>
        </p:txBody>
      </p:sp>
    </p:spTree>
    <p:extLst>
      <p:ext uri="{BB962C8B-B14F-4D97-AF65-F5344CB8AC3E}">
        <p14:creationId xmlns:p14="http://schemas.microsoft.com/office/powerpoint/2010/main" val="1439325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628650" y="1825625"/>
            <a:ext cx="38862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29150" y="1825625"/>
            <a:ext cx="38862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D40CD00F-46B7-4586-89D2-5133F9B62DF0}" type="datetimeFigureOut">
              <a:rPr lang="pt-BR" smtClean="0"/>
              <a:pPr/>
              <a:t>6/11/14</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339D4F4A-887E-4670-8010-7AD01BEC3058}" type="slidenum">
              <a:rPr lang="pt-BR" smtClean="0"/>
              <a:pPr/>
              <a:t>‹#›</a:t>
            </a:fld>
            <a:endParaRPr lang="pt-BR"/>
          </a:p>
        </p:txBody>
      </p:sp>
    </p:spTree>
    <p:extLst>
      <p:ext uri="{BB962C8B-B14F-4D97-AF65-F5344CB8AC3E}">
        <p14:creationId xmlns:p14="http://schemas.microsoft.com/office/powerpoint/2010/main" val="1905809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629841" y="365129"/>
            <a:ext cx="7886700" cy="1325563"/>
          </a:xfrm>
        </p:spPr>
        <p:txBody>
          <a:bodyPr/>
          <a:lstStyle/>
          <a:p>
            <a:r>
              <a:rPr lang="pt-BR" smtClean="0"/>
              <a:t>Clique para editar o título mestre</a:t>
            </a:r>
            <a:endParaRPr lang="pt-BR"/>
          </a:p>
        </p:txBody>
      </p:sp>
      <p:sp>
        <p:nvSpPr>
          <p:cNvPr id="3" name="Espaço Reservado para Texto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smtClean="0"/>
              <a:t>Clique para editar o texto mestre</a:t>
            </a:r>
          </a:p>
        </p:txBody>
      </p:sp>
      <p:sp>
        <p:nvSpPr>
          <p:cNvPr id="4" name="Espaço Reservado para Conteúdo 3"/>
          <p:cNvSpPr>
            <a:spLocks noGrp="1"/>
          </p:cNvSpPr>
          <p:nvPr>
            <p:ph sz="half" idx="2"/>
          </p:nvPr>
        </p:nvSpPr>
        <p:spPr>
          <a:xfrm>
            <a:off x="629842" y="2505075"/>
            <a:ext cx="3868340"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29152"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smtClean="0"/>
              <a:t>Clique para editar o texto mestre</a:t>
            </a:r>
          </a:p>
        </p:txBody>
      </p:sp>
      <p:sp>
        <p:nvSpPr>
          <p:cNvPr id="6" name="Espaço Reservado para Conteúdo 5"/>
          <p:cNvSpPr>
            <a:spLocks noGrp="1"/>
          </p:cNvSpPr>
          <p:nvPr>
            <p:ph sz="quarter" idx="4"/>
          </p:nvPr>
        </p:nvSpPr>
        <p:spPr>
          <a:xfrm>
            <a:off x="4629152" y="2505075"/>
            <a:ext cx="3887391"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D40CD00F-46B7-4586-89D2-5133F9B62DF0}" type="datetimeFigureOut">
              <a:rPr lang="pt-BR" smtClean="0"/>
              <a:pPr/>
              <a:t>6/11/14</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339D4F4A-887E-4670-8010-7AD01BEC3058}" type="slidenum">
              <a:rPr lang="pt-BR" smtClean="0"/>
              <a:pPr/>
              <a:t>‹#›</a:t>
            </a:fld>
            <a:endParaRPr lang="pt-BR"/>
          </a:p>
        </p:txBody>
      </p:sp>
    </p:spTree>
    <p:extLst>
      <p:ext uri="{BB962C8B-B14F-4D97-AF65-F5344CB8AC3E}">
        <p14:creationId xmlns:p14="http://schemas.microsoft.com/office/powerpoint/2010/main" val="4014951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D40CD00F-46B7-4586-89D2-5133F9B62DF0}" type="datetimeFigureOut">
              <a:rPr lang="pt-BR" smtClean="0"/>
              <a:pPr/>
              <a:t>6/11/14</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339D4F4A-887E-4670-8010-7AD01BEC3058}" type="slidenum">
              <a:rPr lang="pt-BR" smtClean="0"/>
              <a:pPr/>
              <a:t>‹#›</a:t>
            </a:fld>
            <a:endParaRPr lang="pt-BR"/>
          </a:p>
        </p:txBody>
      </p:sp>
    </p:spTree>
    <p:extLst>
      <p:ext uri="{BB962C8B-B14F-4D97-AF65-F5344CB8AC3E}">
        <p14:creationId xmlns:p14="http://schemas.microsoft.com/office/powerpoint/2010/main" val="3972638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D40CD00F-46B7-4586-89D2-5133F9B62DF0}" type="datetimeFigureOut">
              <a:rPr lang="pt-BR" smtClean="0"/>
              <a:pPr/>
              <a:t>6/11/14</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339D4F4A-887E-4670-8010-7AD01BEC3058}" type="slidenum">
              <a:rPr lang="pt-BR" smtClean="0"/>
              <a:pPr/>
              <a:t>‹#›</a:t>
            </a:fld>
            <a:endParaRPr lang="pt-BR"/>
          </a:p>
        </p:txBody>
      </p:sp>
    </p:spTree>
    <p:extLst>
      <p:ext uri="{BB962C8B-B14F-4D97-AF65-F5344CB8AC3E}">
        <p14:creationId xmlns:p14="http://schemas.microsoft.com/office/powerpoint/2010/main" val="2005479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pt-BR" smtClean="0"/>
              <a:t>Clique para editar o título mestre</a:t>
            </a:r>
            <a:endParaRPr lang="pt-BR"/>
          </a:p>
        </p:txBody>
      </p:sp>
      <p:sp>
        <p:nvSpPr>
          <p:cNvPr id="3" name="Espaço Reservado para Conteúdo 2"/>
          <p:cNvSpPr>
            <a:spLocks noGrp="1"/>
          </p:cNvSpPr>
          <p:nvPr>
            <p:ph idx="1"/>
          </p:nvPr>
        </p:nvSpPr>
        <p:spPr>
          <a:xfrm>
            <a:off x="3887391" y="987430"/>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D40CD00F-46B7-4586-89D2-5133F9B62DF0}" type="datetimeFigureOut">
              <a:rPr lang="pt-BR" smtClean="0"/>
              <a:pPr/>
              <a:t>6/11/14</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339D4F4A-887E-4670-8010-7AD01BEC3058}" type="slidenum">
              <a:rPr lang="pt-BR" smtClean="0"/>
              <a:pPr/>
              <a:t>‹#›</a:t>
            </a:fld>
            <a:endParaRPr lang="pt-BR"/>
          </a:p>
        </p:txBody>
      </p:sp>
    </p:spTree>
    <p:extLst>
      <p:ext uri="{BB962C8B-B14F-4D97-AF65-F5344CB8AC3E}">
        <p14:creationId xmlns:p14="http://schemas.microsoft.com/office/powerpoint/2010/main" val="2819308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pt-BR" smtClean="0"/>
              <a:t>Clique para editar o título mestre</a:t>
            </a:r>
            <a:endParaRPr lang="pt-BR"/>
          </a:p>
        </p:txBody>
      </p:sp>
      <p:sp>
        <p:nvSpPr>
          <p:cNvPr id="3" name="Espaço Reservado para Imagem 2"/>
          <p:cNvSpPr>
            <a:spLocks noGrp="1"/>
          </p:cNvSpPr>
          <p:nvPr>
            <p:ph type="pic" idx="1"/>
          </p:nvPr>
        </p:nvSpPr>
        <p:spPr>
          <a:xfrm>
            <a:off x="3887391" y="987430"/>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pt-BR"/>
          </a:p>
        </p:txBody>
      </p:sp>
      <p:sp>
        <p:nvSpPr>
          <p:cNvPr id="4" name="Espaço Reservado para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D40CD00F-46B7-4586-89D2-5133F9B62DF0}" type="datetimeFigureOut">
              <a:rPr lang="pt-BR" smtClean="0"/>
              <a:pPr/>
              <a:t>6/11/14</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339D4F4A-887E-4670-8010-7AD01BEC3058}" type="slidenum">
              <a:rPr lang="pt-BR" smtClean="0"/>
              <a:pPr/>
              <a:t>‹#›</a:t>
            </a:fld>
            <a:endParaRPr lang="pt-BR"/>
          </a:p>
        </p:txBody>
      </p:sp>
    </p:spTree>
    <p:extLst>
      <p:ext uri="{BB962C8B-B14F-4D97-AF65-F5344CB8AC3E}">
        <p14:creationId xmlns:p14="http://schemas.microsoft.com/office/powerpoint/2010/main" val="14836488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D40CD00F-46B7-4586-89D2-5133F9B62DF0}" type="datetimeFigureOut">
              <a:rPr lang="pt-BR" smtClean="0"/>
              <a:pPr/>
              <a:t>6/11/14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339D4F4A-887E-4670-8010-7AD01BEC3058}" type="slidenum">
              <a:rPr lang="pt-BR" smtClean="0"/>
              <a:pPr/>
              <a:t>‹#›</a:t>
            </a:fld>
            <a:endParaRPr lang="pt-BR"/>
          </a:p>
        </p:txBody>
      </p:sp>
    </p:spTree>
    <p:extLst>
      <p:ext uri="{BB962C8B-B14F-4D97-AF65-F5344CB8AC3E}">
        <p14:creationId xmlns:p14="http://schemas.microsoft.com/office/powerpoint/2010/main" val="3333130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6" y="365125"/>
            <a:ext cx="1971675" cy="5811838"/>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628652" y="365125"/>
            <a:ext cx="5800725" cy="5811838"/>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D40CD00F-46B7-4586-89D2-5133F9B62DF0}" type="datetimeFigureOut">
              <a:rPr lang="pt-BR" smtClean="0"/>
              <a:pPr/>
              <a:t>6/11/14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339D4F4A-887E-4670-8010-7AD01BEC3058}" type="slidenum">
              <a:rPr lang="pt-BR" smtClean="0"/>
              <a:pPr/>
              <a:t>‹#›</a:t>
            </a:fld>
            <a:endParaRPr lang="pt-BR"/>
          </a:p>
        </p:txBody>
      </p:sp>
    </p:spTree>
    <p:extLst>
      <p:ext uri="{BB962C8B-B14F-4D97-AF65-F5344CB8AC3E}">
        <p14:creationId xmlns:p14="http://schemas.microsoft.com/office/powerpoint/2010/main" val="41723274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ayout Personalizado">
    <p:spTree>
      <p:nvGrpSpPr>
        <p:cNvPr id="1" name=""/>
        <p:cNvGrpSpPr/>
        <p:nvPr/>
      </p:nvGrpSpPr>
      <p:grpSpPr>
        <a:xfrm>
          <a:off x="0" y="0"/>
          <a:ext cx="0" cy="0"/>
          <a:chOff x="0" y="0"/>
          <a:chExt cx="0" cy="0"/>
        </a:xfrm>
      </p:grpSpPr>
      <p:sp>
        <p:nvSpPr>
          <p:cNvPr id="2" name="Título 1"/>
          <p:cNvSpPr>
            <a:spLocks noGrp="1"/>
          </p:cNvSpPr>
          <p:nvPr>
            <p:ph type="title"/>
          </p:nvPr>
        </p:nvSpPr>
        <p:spPr>
          <a:xfrm>
            <a:off x="685802" y="2130425"/>
            <a:ext cx="7769225" cy="1466850"/>
          </a:xfrm>
        </p:spPr>
        <p:txBody>
          <a:bodyPr/>
          <a:lstStyle/>
          <a:p>
            <a:r>
              <a:rPr lang="pt-BR" smtClean="0"/>
              <a:t>Clique para editar o título mestre</a:t>
            </a:r>
            <a:endParaRPr lang="pt-BR"/>
          </a:p>
        </p:txBody>
      </p:sp>
      <p:sp>
        <p:nvSpPr>
          <p:cNvPr id="3" name="Espaço Reservado para Data 2"/>
          <p:cNvSpPr>
            <a:spLocks noGrp="1"/>
          </p:cNvSpPr>
          <p:nvPr>
            <p:ph type="dt" idx="10"/>
          </p:nvPr>
        </p:nvSpPr>
        <p:spPr>
          <a:xfrm>
            <a:off x="457200" y="6356350"/>
            <a:ext cx="2130425" cy="361950"/>
          </a:xfrm>
        </p:spPr>
        <p:txBody>
          <a:bodyPr/>
          <a:lstStyle>
            <a:lvl1pPr>
              <a:defRPr/>
            </a:lvl1pPr>
          </a:lstStyle>
          <a:p>
            <a:r>
              <a:rPr lang="pt-BR"/>
              <a:t>14/09/13</a:t>
            </a:r>
          </a:p>
        </p:txBody>
      </p:sp>
      <p:sp>
        <p:nvSpPr>
          <p:cNvPr id="4" name="Espaço Reservado para Número de Slide 3"/>
          <p:cNvSpPr>
            <a:spLocks noGrp="1"/>
          </p:cNvSpPr>
          <p:nvPr>
            <p:ph type="sldNum" idx="11"/>
          </p:nvPr>
        </p:nvSpPr>
        <p:spPr>
          <a:xfrm>
            <a:off x="6553202" y="6356350"/>
            <a:ext cx="2130425" cy="361950"/>
          </a:xfrm>
        </p:spPr>
        <p:txBody>
          <a:bodyPr/>
          <a:lstStyle>
            <a:lvl1pPr>
              <a:defRPr/>
            </a:lvl1pPr>
          </a:lstStyle>
          <a:p>
            <a:fld id="{C9DBD8A8-181A-452D-AA33-2CD9266BAE00}" type="slidenum">
              <a:rPr lang="pt-BR"/>
              <a:pPr/>
              <a:t>‹#›</a:t>
            </a:fld>
            <a:endParaRPr lang="pt-BR"/>
          </a:p>
        </p:txBody>
      </p:sp>
    </p:spTree>
    <p:extLst>
      <p:ext uri="{BB962C8B-B14F-4D97-AF65-F5344CB8AC3E}">
        <p14:creationId xmlns:p14="http://schemas.microsoft.com/office/powerpoint/2010/main" val="45704409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628650" y="6356355"/>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40CD00F-46B7-4586-89D2-5133F9B62DF0}" type="datetimeFigureOut">
              <a:rPr lang="pt-BR" smtClean="0"/>
              <a:pPr/>
              <a:t>6/11/14</a:t>
            </a:fld>
            <a:endParaRPr lang="pt-BR"/>
          </a:p>
        </p:txBody>
      </p:sp>
      <p:sp>
        <p:nvSpPr>
          <p:cNvPr id="5" name="Espaço Reservado para Rodapé 4"/>
          <p:cNvSpPr>
            <a:spLocks noGrp="1"/>
          </p:cNvSpPr>
          <p:nvPr>
            <p:ph type="ftr" sz="quarter" idx="3"/>
          </p:nvPr>
        </p:nvSpPr>
        <p:spPr>
          <a:xfrm>
            <a:off x="3028950" y="6356355"/>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457950" y="6356355"/>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39D4F4A-887E-4670-8010-7AD01BEC3058}" type="slidenum">
              <a:rPr lang="pt-BR" smtClean="0"/>
              <a:pPr/>
              <a:t>‹#›</a:t>
            </a:fld>
            <a:endParaRPr lang="pt-BR"/>
          </a:p>
        </p:txBody>
      </p:sp>
    </p:spTree>
    <p:extLst>
      <p:ext uri="{BB962C8B-B14F-4D97-AF65-F5344CB8AC3E}">
        <p14:creationId xmlns:p14="http://schemas.microsoft.com/office/powerpoint/2010/main" val="3467060461"/>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 id="2147483869"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pt-B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hyperlink" Target="http://epigen.grude.ufmg.br/" TargetMode="External"/><Relationship Id="rId5" Type="http://schemas.openxmlformats.org/officeDocument/2006/relationships/image" Target="../media/image3.png"/><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8.png"/><Relationship Id="rId1" Type="http://schemas.openxmlformats.org/officeDocument/2006/relationships/slideLayout" Target="../slideLayouts/slideLayout7.xml"/><Relationship Id="rId2" Type="http://schemas.openxmlformats.org/officeDocument/2006/relationships/image" Target="../media/image14.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9.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4" Type="http://schemas.openxmlformats.org/officeDocument/2006/relationships/image" Target="../media/image22.png"/><Relationship Id="rId5" Type="http://schemas.openxmlformats.org/officeDocument/2006/relationships/image" Target="../media/image23.png"/><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jpeg"/><Relationship Id="rId5" Type="http://schemas.openxmlformats.org/officeDocument/2006/relationships/image" Target="../media/image27.jpeg"/><Relationship Id="rId1" Type="http://schemas.openxmlformats.org/officeDocument/2006/relationships/slideLayout" Target="../slideLayouts/slideLayout7.xml"/><Relationship Id="rId2"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32.png"/><Relationship Id="rId7" Type="http://schemas.openxmlformats.org/officeDocument/2006/relationships/image" Target="../media/image33.png"/><Relationship Id="rId8" Type="http://schemas.openxmlformats.org/officeDocument/2006/relationships/image" Target="../media/image34.png"/><Relationship Id="rId9" Type="http://schemas.openxmlformats.org/officeDocument/2006/relationships/image" Target="../media/image35.png"/><Relationship Id="rId10" Type="http://schemas.openxmlformats.org/officeDocument/2006/relationships/image" Target="../media/image36.png"/><Relationship Id="rId1" Type="http://schemas.openxmlformats.org/officeDocument/2006/relationships/slideLayout" Target="../slideLayouts/slideLayout7.xml"/><Relationship Id="rId2" Type="http://schemas.openxmlformats.org/officeDocument/2006/relationships/image" Target="../media/image28.tif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jpe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png"/><Relationship Id="rId1" Type="http://schemas.openxmlformats.org/officeDocument/2006/relationships/slideLayout" Target="../slideLayouts/slideLayout7.xml"/><Relationship Id="rId2" Type="http://schemas.openxmlformats.org/officeDocument/2006/relationships/image" Target="../media/image38.tif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4" Type="http://schemas.openxmlformats.org/officeDocument/2006/relationships/image" Target="../media/image43.jpeg"/><Relationship Id="rId5" Type="http://schemas.openxmlformats.org/officeDocument/2006/relationships/image" Target="../media/image44.jpeg"/><Relationship Id="rId6" Type="http://schemas.openxmlformats.org/officeDocument/2006/relationships/image" Target="../media/image45.jpeg"/><Relationship Id="rId1" Type="http://schemas.openxmlformats.org/officeDocument/2006/relationships/slideLayout" Target="../slideLayouts/slideLayout7.xml"/><Relationship Id="rId2" Type="http://schemas.openxmlformats.org/officeDocument/2006/relationships/image" Target="../media/image41.jpeg"/></Relationships>
</file>

<file path=ppt/slides/_rels/slide31.xml.rels><?xml version="1.0" encoding="UTF-8" standalone="yes"?>
<Relationships xmlns="http://schemas.openxmlformats.org/package/2006/relationships"><Relationship Id="rId3" Type="http://schemas.openxmlformats.org/officeDocument/2006/relationships/image" Target="../media/image47.jpeg"/><Relationship Id="rId4" Type="http://schemas.openxmlformats.org/officeDocument/2006/relationships/image" Target="../media/image48.png"/><Relationship Id="rId5" Type="http://schemas.openxmlformats.org/officeDocument/2006/relationships/image" Target="../media/image49.png"/><Relationship Id="rId1" Type="http://schemas.openxmlformats.org/officeDocument/2006/relationships/slideLayout" Target="../slideLayouts/slideLayout7.xml"/><Relationship Id="rId2" Type="http://schemas.openxmlformats.org/officeDocument/2006/relationships/image" Target="../media/image46.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9.jpeg"/></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4" Type="http://schemas.openxmlformats.org/officeDocument/2006/relationships/image" Target="../media/image51.png"/><Relationship Id="rId5" Type="http://schemas.openxmlformats.org/officeDocument/2006/relationships/image" Target="../media/image52.png"/><Relationship Id="rId6" Type="http://schemas.openxmlformats.org/officeDocument/2006/relationships/image" Target="../media/image53.png"/><Relationship Id="rId7" Type="http://schemas.openxmlformats.org/officeDocument/2006/relationships/image" Target="../media/image19.jpeg"/><Relationship Id="rId8" Type="http://schemas.openxmlformats.org/officeDocument/2006/relationships/image" Target="../media/image54.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44628"/>
            <a:ext cx="8748464" cy="2248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6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303" y="2492896"/>
            <a:ext cx="3910225" cy="35267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tângulo 1"/>
          <p:cNvSpPr/>
          <p:nvPr/>
        </p:nvSpPr>
        <p:spPr>
          <a:xfrm>
            <a:off x="107504" y="6207699"/>
            <a:ext cx="4104456" cy="461665"/>
          </a:xfrm>
          <a:prstGeom prst="rect">
            <a:avLst/>
          </a:prstGeom>
        </p:spPr>
        <p:txBody>
          <a:bodyPr wrap="square">
            <a:spAutoFit/>
          </a:bodyPr>
          <a:lstStyle/>
          <a:p>
            <a:r>
              <a:rPr lang="pt-BR" sz="2400" dirty="0">
                <a:hlinkClick r:id="rId4"/>
              </a:rPr>
              <a:t>http://epigen.grude.ufmg.br/</a:t>
            </a:r>
            <a:endParaRPr lang="pt-BR" sz="2400" dirty="0"/>
          </a:p>
        </p:txBody>
      </p:sp>
      <p:pic>
        <p:nvPicPr>
          <p:cNvPr id="29704"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36096" y="5445225"/>
            <a:ext cx="2350342" cy="360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CaixaDeTexto 6"/>
          <p:cNvSpPr txBox="1"/>
          <p:nvPr/>
        </p:nvSpPr>
        <p:spPr>
          <a:xfrm>
            <a:off x="4139952" y="2636914"/>
            <a:ext cx="4752528" cy="4524315"/>
          </a:xfrm>
          <a:prstGeom prst="rect">
            <a:avLst/>
          </a:prstGeom>
          <a:noFill/>
        </p:spPr>
        <p:txBody>
          <a:bodyPr wrap="square" rtlCol="0">
            <a:spAutoFit/>
          </a:bodyPr>
          <a:lstStyle/>
          <a:p>
            <a:pPr algn="ctr"/>
            <a:r>
              <a:rPr lang="pt-BR" sz="3600" b="1" dirty="0" smtClean="0"/>
              <a:t>POPULATION GENOMICS, ADMIXTURE AND EPIDEMIOLOGY AT HIGH RESOLUTION</a:t>
            </a:r>
          </a:p>
          <a:p>
            <a:pPr algn="ctr"/>
            <a:endParaRPr lang="pt-BR" sz="2400" b="1" dirty="0" smtClean="0"/>
          </a:p>
          <a:p>
            <a:pPr algn="ctr"/>
            <a:r>
              <a:rPr lang="pt-BR" sz="2400" b="1" i="1" dirty="0" smtClean="0"/>
              <a:t>Eduardo </a:t>
            </a:r>
            <a:r>
              <a:rPr lang="pt-BR" sz="2400" b="1" i="1" dirty="0" err="1" smtClean="0"/>
              <a:t>Tarazona</a:t>
            </a:r>
            <a:r>
              <a:rPr lang="pt-BR" sz="2400" b="1" i="1" dirty="0" smtClean="0"/>
              <a:t> Santos</a:t>
            </a:r>
          </a:p>
          <a:p>
            <a:pPr algn="ctr"/>
            <a:r>
              <a:rPr lang="pt-BR" sz="2400" b="1" i="1" dirty="0" smtClean="0"/>
              <a:t>UFMG</a:t>
            </a:r>
          </a:p>
          <a:p>
            <a:pPr algn="ctr"/>
            <a:endParaRPr lang="pt-BR" sz="3600" b="1" dirty="0"/>
          </a:p>
        </p:txBody>
      </p:sp>
    </p:spTree>
    <p:extLst>
      <p:ext uri="{BB962C8B-B14F-4D97-AF65-F5344CB8AC3E}">
        <p14:creationId xmlns:p14="http://schemas.microsoft.com/office/powerpoint/2010/main" val="168011237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539552" y="523705"/>
            <a:ext cx="8208912" cy="6001642"/>
          </a:xfrm>
          <a:prstGeom prst="rect">
            <a:avLst/>
          </a:prstGeom>
        </p:spPr>
        <p:txBody>
          <a:bodyPr wrap="square">
            <a:spAutoFit/>
          </a:bodyPr>
          <a:lstStyle/>
          <a:p>
            <a:pPr algn="ctr"/>
            <a:r>
              <a:rPr lang="pt-BR" sz="3200" b="1" dirty="0" smtClean="0"/>
              <a:t>GOALS</a:t>
            </a:r>
          </a:p>
          <a:p>
            <a:pPr algn="ctr"/>
            <a:endParaRPr lang="pt-BR" sz="3200" b="1" dirty="0" smtClean="0"/>
          </a:p>
          <a:p>
            <a:pPr algn="ctr">
              <a:buFontTx/>
              <a:buChar char="-"/>
            </a:pPr>
            <a:r>
              <a:rPr lang="pt-BR" sz="3200" b="1" dirty="0" smtClean="0"/>
              <a:t>To </a:t>
            </a:r>
            <a:r>
              <a:rPr lang="pt-BR" sz="3200" b="1" dirty="0" err="1" smtClean="0"/>
              <a:t>study</a:t>
            </a:r>
            <a:r>
              <a:rPr lang="pt-BR" sz="3200" b="1" dirty="0" smtClean="0"/>
              <a:t> </a:t>
            </a:r>
            <a:r>
              <a:rPr lang="pt-BR" sz="3200" b="1" dirty="0" err="1" smtClean="0"/>
              <a:t>the</a:t>
            </a:r>
            <a:r>
              <a:rPr lang="pt-BR" sz="3200" b="1" dirty="0" smtClean="0"/>
              <a:t> </a:t>
            </a:r>
            <a:r>
              <a:rPr lang="pt-BR" sz="3200" b="1" dirty="0" err="1" smtClean="0"/>
              <a:t>genomic</a:t>
            </a:r>
            <a:r>
              <a:rPr lang="pt-BR" sz="3200" b="1" dirty="0" smtClean="0"/>
              <a:t> </a:t>
            </a:r>
            <a:r>
              <a:rPr lang="pt-BR" sz="3200" b="1" dirty="0" err="1" smtClean="0"/>
              <a:t>structure</a:t>
            </a:r>
            <a:r>
              <a:rPr lang="pt-BR" sz="3200" b="1" dirty="0" smtClean="0"/>
              <a:t> </a:t>
            </a:r>
            <a:r>
              <a:rPr lang="pt-BR" sz="3200" b="1" dirty="0" err="1" smtClean="0"/>
              <a:t>of</a:t>
            </a:r>
            <a:r>
              <a:rPr lang="pt-BR" sz="3200" b="1" dirty="0" smtClean="0"/>
              <a:t> </a:t>
            </a:r>
            <a:r>
              <a:rPr lang="pt-BR" sz="3200" b="1" dirty="0" err="1" smtClean="0"/>
              <a:t>the</a:t>
            </a:r>
            <a:r>
              <a:rPr lang="pt-BR" sz="3200" b="1" dirty="0" smtClean="0"/>
              <a:t> </a:t>
            </a:r>
            <a:r>
              <a:rPr lang="pt-BR" sz="3200" b="1" dirty="0" err="1" smtClean="0">
                <a:solidFill>
                  <a:srgbClr val="FF0000"/>
                </a:solidFill>
              </a:rPr>
              <a:t>admixed</a:t>
            </a:r>
            <a:r>
              <a:rPr lang="pt-BR" sz="3200" b="1" dirty="0" smtClean="0"/>
              <a:t> </a:t>
            </a:r>
            <a:r>
              <a:rPr lang="pt-BR" sz="3200" b="1" dirty="0" err="1" smtClean="0"/>
              <a:t>Brazilian</a:t>
            </a:r>
            <a:r>
              <a:rPr lang="pt-BR" sz="3200" b="1" dirty="0" smtClean="0"/>
              <a:t> </a:t>
            </a:r>
            <a:r>
              <a:rPr lang="pt-BR" sz="3200" b="1" dirty="0" err="1" smtClean="0"/>
              <a:t>population</a:t>
            </a:r>
            <a:r>
              <a:rPr lang="pt-BR" sz="3200" b="1" dirty="0" smtClean="0"/>
              <a:t> (</a:t>
            </a:r>
            <a:r>
              <a:rPr lang="pt-BR" sz="3200" b="1" dirty="0" err="1" smtClean="0"/>
              <a:t>the</a:t>
            </a:r>
            <a:r>
              <a:rPr lang="pt-BR" sz="3200" b="1" dirty="0" smtClean="0"/>
              <a:t> </a:t>
            </a:r>
            <a:r>
              <a:rPr lang="pt-BR" sz="3200" b="1" dirty="0" err="1" smtClean="0"/>
              <a:t>largest</a:t>
            </a:r>
            <a:r>
              <a:rPr lang="pt-BR" sz="3200" b="1" dirty="0" smtClean="0"/>
              <a:t> </a:t>
            </a:r>
            <a:r>
              <a:rPr lang="pt-BR" sz="3200" b="1" dirty="0" err="1" smtClean="0"/>
              <a:t>and</a:t>
            </a:r>
            <a:r>
              <a:rPr lang="pt-BR" sz="3200" b="1" dirty="0" smtClean="0"/>
              <a:t> </a:t>
            </a:r>
            <a:r>
              <a:rPr lang="pt-BR" sz="3200" b="1" dirty="0" err="1" smtClean="0"/>
              <a:t>most</a:t>
            </a:r>
            <a:r>
              <a:rPr lang="pt-BR" sz="3200" b="1" dirty="0" smtClean="0"/>
              <a:t> </a:t>
            </a:r>
            <a:r>
              <a:rPr lang="pt-BR" sz="3200" b="1" dirty="0" err="1" smtClean="0"/>
              <a:t>populous</a:t>
            </a:r>
            <a:r>
              <a:rPr lang="pt-BR" sz="3200" b="1" dirty="0" smtClean="0"/>
              <a:t> in South </a:t>
            </a:r>
            <a:r>
              <a:rPr lang="pt-BR" sz="3200" b="1" dirty="0" err="1" smtClean="0"/>
              <a:t>America</a:t>
            </a:r>
            <a:r>
              <a:rPr lang="pt-BR" sz="3200" b="1" dirty="0" smtClean="0"/>
              <a:t>)</a:t>
            </a:r>
          </a:p>
          <a:p>
            <a:pPr algn="ctr"/>
            <a:r>
              <a:rPr lang="pt-BR" sz="3200" b="1" dirty="0" smtClean="0"/>
              <a:t> </a:t>
            </a:r>
          </a:p>
          <a:p>
            <a:pPr algn="ctr">
              <a:buFontTx/>
              <a:buChar char="-"/>
            </a:pPr>
            <a:r>
              <a:rPr lang="pt-BR" sz="3200" b="1" dirty="0" err="1" smtClean="0"/>
              <a:t>Using</a:t>
            </a:r>
            <a:r>
              <a:rPr lang="pt-BR" sz="3200" b="1" dirty="0" smtClean="0"/>
              <a:t> </a:t>
            </a:r>
            <a:r>
              <a:rPr lang="pt-BR" sz="3200" b="1" dirty="0" err="1" smtClean="0"/>
              <a:t>the</a:t>
            </a:r>
            <a:r>
              <a:rPr lang="pt-BR" sz="3200" b="1" dirty="0" smtClean="0"/>
              <a:t> </a:t>
            </a:r>
            <a:r>
              <a:rPr lang="pt-BR" sz="3200" b="1" dirty="0" err="1" smtClean="0"/>
              <a:t>genomic</a:t>
            </a:r>
            <a:r>
              <a:rPr lang="pt-BR" sz="3200" b="1" dirty="0" smtClean="0"/>
              <a:t> </a:t>
            </a:r>
            <a:r>
              <a:rPr lang="pt-BR" sz="3200" b="1" dirty="0" err="1" smtClean="0"/>
              <a:t>variation</a:t>
            </a:r>
            <a:r>
              <a:rPr lang="pt-BR" sz="3200" b="1" dirty="0" smtClean="0"/>
              <a:t> </a:t>
            </a:r>
            <a:r>
              <a:rPr lang="pt-BR" sz="3200" b="1" dirty="0" err="1" smtClean="0"/>
              <a:t>of</a:t>
            </a:r>
            <a:r>
              <a:rPr lang="pt-BR" sz="3200" b="1" dirty="0" smtClean="0"/>
              <a:t> </a:t>
            </a:r>
            <a:r>
              <a:rPr lang="pt-BR" sz="3200" b="1" dirty="0" err="1" smtClean="0"/>
              <a:t>Brazilians</a:t>
            </a:r>
            <a:r>
              <a:rPr lang="pt-BR" sz="3200" b="1" dirty="0" smtClean="0"/>
              <a:t> to </a:t>
            </a:r>
            <a:r>
              <a:rPr lang="pt-BR" sz="3200" b="1" dirty="0" err="1" smtClean="0"/>
              <a:t>understand</a:t>
            </a:r>
            <a:r>
              <a:rPr lang="pt-BR" sz="3200" b="1" dirty="0" smtClean="0"/>
              <a:t> </a:t>
            </a:r>
            <a:r>
              <a:rPr lang="pt-BR" sz="3200" b="1" dirty="0" err="1" smtClean="0"/>
              <a:t>the</a:t>
            </a:r>
            <a:r>
              <a:rPr lang="pt-BR" sz="3200" b="1" dirty="0" smtClean="0"/>
              <a:t> </a:t>
            </a:r>
            <a:r>
              <a:rPr lang="pt-BR" sz="3200" b="1" dirty="0" err="1" smtClean="0"/>
              <a:t>diversity</a:t>
            </a:r>
            <a:r>
              <a:rPr lang="pt-BR" sz="3200" b="1" dirty="0" smtClean="0"/>
              <a:t> </a:t>
            </a:r>
            <a:r>
              <a:rPr lang="pt-BR" sz="3200" b="1" dirty="0" err="1" smtClean="0"/>
              <a:t>of</a:t>
            </a:r>
            <a:r>
              <a:rPr lang="pt-BR" sz="3200" b="1" dirty="0" smtClean="0"/>
              <a:t> </a:t>
            </a:r>
            <a:r>
              <a:rPr lang="pt-BR" sz="3200" b="1" dirty="0" err="1" smtClean="0"/>
              <a:t>Africans</a:t>
            </a:r>
            <a:r>
              <a:rPr lang="pt-BR" sz="3200" b="1" dirty="0" smtClean="0"/>
              <a:t> </a:t>
            </a:r>
            <a:r>
              <a:rPr lang="pt-BR" sz="3200" b="1" dirty="0" err="1" smtClean="0"/>
              <a:t>populations</a:t>
            </a:r>
            <a:endParaRPr lang="pt-BR" sz="3200" b="1" dirty="0" smtClean="0"/>
          </a:p>
          <a:p>
            <a:pPr algn="ctr">
              <a:buFontTx/>
              <a:buChar char="-"/>
            </a:pPr>
            <a:endParaRPr lang="pt-BR" sz="3200" b="1" dirty="0"/>
          </a:p>
          <a:p>
            <a:pPr algn="ctr"/>
            <a:r>
              <a:rPr lang="pt-BR" sz="3200" b="1" dirty="0" smtClean="0"/>
              <a:t>-GWAS </a:t>
            </a:r>
            <a:r>
              <a:rPr lang="pt-BR" sz="3200" b="1" dirty="0" err="1" smtClean="0"/>
              <a:t>and</a:t>
            </a:r>
            <a:r>
              <a:rPr lang="pt-BR" sz="3200" b="1" dirty="0" smtClean="0"/>
              <a:t> </a:t>
            </a:r>
            <a:r>
              <a:rPr lang="pt-BR" sz="3200" b="1" dirty="0" err="1" smtClean="0"/>
              <a:t>Adixture</a:t>
            </a:r>
            <a:r>
              <a:rPr lang="pt-BR" sz="3200" b="1" dirty="0" smtClean="0"/>
              <a:t> </a:t>
            </a:r>
            <a:r>
              <a:rPr lang="pt-BR" sz="3200" b="1" dirty="0" err="1" smtClean="0"/>
              <a:t>mapping</a:t>
            </a:r>
            <a:r>
              <a:rPr lang="pt-BR" sz="3200" b="1" dirty="0" smtClean="0"/>
              <a:t> </a:t>
            </a:r>
            <a:r>
              <a:rPr lang="pt-BR" sz="3200" b="1" dirty="0" err="1" smtClean="0"/>
              <a:t>studies</a:t>
            </a:r>
            <a:endParaRPr lang="pt-BR" sz="3200" b="1" dirty="0" smtClean="0"/>
          </a:p>
          <a:p>
            <a:pPr algn="ctr">
              <a:buFontTx/>
              <a:buChar char="-"/>
            </a:pPr>
            <a:endParaRPr lang="pt-BR" sz="3200" b="1"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2574" y="1844825"/>
            <a:ext cx="4799311" cy="41908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tângulo 1"/>
          <p:cNvSpPr/>
          <p:nvPr/>
        </p:nvSpPr>
        <p:spPr>
          <a:xfrm>
            <a:off x="3131842" y="2038196"/>
            <a:ext cx="4824536" cy="3046988"/>
          </a:xfrm>
          <a:prstGeom prst="rect">
            <a:avLst/>
          </a:prstGeom>
        </p:spPr>
        <p:txBody>
          <a:bodyPr wrap="square">
            <a:spAutoFit/>
          </a:bodyPr>
          <a:lstStyle/>
          <a:p>
            <a:r>
              <a:rPr lang="pt-BR" sz="2400" b="1" u="sng" dirty="0" err="1" smtClean="0"/>
              <a:t>Population-based</a:t>
            </a:r>
            <a:r>
              <a:rPr lang="pt-BR" sz="2400" b="1" u="sng" dirty="0" smtClean="0"/>
              <a:t> </a:t>
            </a:r>
            <a:r>
              <a:rPr lang="pt-BR" sz="2400" b="1" u="sng" dirty="0" err="1" smtClean="0"/>
              <a:t>Cohorts</a:t>
            </a:r>
            <a:r>
              <a:rPr lang="pt-BR" sz="2000" b="1" u="sng" dirty="0" smtClean="0"/>
              <a:t>:</a:t>
            </a:r>
            <a:endParaRPr lang="pt-BR" sz="2000" b="1" dirty="0" smtClean="0"/>
          </a:p>
          <a:p>
            <a:pPr marL="342900">
              <a:buFontTx/>
              <a:buChar char="-"/>
            </a:pPr>
            <a:r>
              <a:rPr lang="pt-BR" sz="2400" b="1" dirty="0" smtClean="0"/>
              <a:t>Salvador </a:t>
            </a:r>
            <a:r>
              <a:rPr lang="pt-BR" sz="2400" b="1" dirty="0" err="1" smtClean="0"/>
              <a:t>children</a:t>
            </a:r>
            <a:endParaRPr lang="pt-BR" sz="2400" b="1" dirty="0" smtClean="0"/>
          </a:p>
          <a:p>
            <a:r>
              <a:rPr lang="pt-BR" sz="2400" b="1" dirty="0"/>
              <a:t>	</a:t>
            </a:r>
            <a:r>
              <a:rPr lang="pt-BR" sz="2400" dirty="0" smtClean="0"/>
              <a:t>n=1246</a:t>
            </a:r>
          </a:p>
          <a:p>
            <a:r>
              <a:rPr lang="pt-BR" sz="2400" dirty="0"/>
              <a:t>	</a:t>
            </a:r>
            <a:r>
              <a:rPr lang="pt-BR" sz="2400" dirty="0" smtClean="0"/>
              <a:t>16 </a:t>
            </a:r>
            <a:r>
              <a:rPr lang="pt-BR" sz="2400" dirty="0" err="1" smtClean="0"/>
              <a:t>years</a:t>
            </a:r>
            <a:r>
              <a:rPr lang="pt-BR" sz="2400" dirty="0" smtClean="0"/>
              <a:t> follow-up</a:t>
            </a:r>
            <a:endParaRPr lang="pt-BR" sz="2400" b="1" dirty="0" smtClean="0"/>
          </a:p>
          <a:p>
            <a:pPr marL="342900"/>
            <a:endParaRPr lang="pt-BR" sz="2400" b="1" dirty="0" smtClean="0"/>
          </a:p>
          <a:p>
            <a:pPr marL="342900">
              <a:buFontTx/>
              <a:buChar char="-"/>
            </a:pPr>
            <a:r>
              <a:rPr lang="pt-BR" sz="2400" b="1" dirty="0" smtClean="0"/>
              <a:t> </a:t>
            </a:r>
            <a:r>
              <a:rPr lang="pt-BR" sz="2400" b="1" dirty="0" err="1" smtClean="0"/>
              <a:t>Ageing</a:t>
            </a:r>
            <a:r>
              <a:rPr lang="pt-BR" sz="2400" b="1" dirty="0" smtClean="0"/>
              <a:t> </a:t>
            </a:r>
            <a:r>
              <a:rPr lang="pt-BR" sz="2400" b="1" dirty="0" err="1" smtClean="0"/>
              <a:t>cohort</a:t>
            </a:r>
            <a:r>
              <a:rPr lang="pt-BR" sz="2400" b="1" dirty="0" smtClean="0"/>
              <a:t> </a:t>
            </a:r>
            <a:r>
              <a:rPr lang="pt-BR" sz="2400" b="1" dirty="0" err="1" smtClean="0"/>
              <a:t>Bambuí</a:t>
            </a:r>
            <a:endParaRPr lang="pt-BR" sz="2400" b="1" dirty="0" smtClean="0"/>
          </a:p>
          <a:p>
            <a:r>
              <a:rPr lang="pt-BR" sz="2400" b="1" dirty="0"/>
              <a:t>	</a:t>
            </a:r>
            <a:r>
              <a:rPr lang="pt-BR" sz="2400" dirty="0" smtClean="0"/>
              <a:t>n=1442 </a:t>
            </a:r>
            <a:endParaRPr lang="pt-BR" sz="2400" dirty="0"/>
          </a:p>
          <a:p>
            <a:r>
              <a:rPr lang="pt-BR" sz="2400" dirty="0" smtClean="0"/>
              <a:t>	16 </a:t>
            </a:r>
            <a:r>
              <a:rPr lang="pt-BR" sz="2400" dirty="0" err="1" smtClean="0"/>
              <a:t>years</a:t>
            </a:r>
            <a:r>
              <a:rPr lang="pt-BR" sz="2400" dirty="0" smtClean="0"/>
              <a:t> follow-up</a:t>
            </a:r>
          </a:p>
        </p:txBody>
      </p:sp>
      <p:pic>
        <p:nvPicPr>
          <p:cNvPr id="307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259110"/>
            <a:ext cx="4248150" cy="100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tângulo 2"/>
          <p:cNvSpPr/>
          <p:nvPr/>
        </p:nvSpPr>
        <p:spPr>
          <a:xfrm>
            <a:off x="2123728" y="5181003"/>
            <a:ext cx="4572000" cy="1200329"/>
          </a:xfrm>
          <a:prstGeom prst="rect">
            <a:avLst/>
          </a:prstGeom>
        </p:spPr>
        <p:txBody>
          <a:bodyPr>
            <a:spAutoFit/>
          </a:bodyPr>
          <a:lstStyle/>
          <a:p>
            <a:pPr marL="342900">
              <a:buFontTx/>
              <a:buChar char="-"/>
            </a:pPr>
            <a:r>
              <a:rPr lang="pt-BR" sz="2400" b="1" dirty="0"/>
              <a:t> </a:t>
            </a:r>
            <a:r>
              <a:rPr lang="pt-BR" sz="2400" b="1" dirty="0" err="1" smtClean="0"/>
              <a:t>Birth-cohort</a:t>
            </a:r>
            <a:r>
              <a:rPr lang="pt-BR" sz="2400" b="1" dirty="0" smtClean="0"/>
              <a:t> Pelotas </a:t>
            </a:r>
            <a:endParaRPr lang="pt-BR" sz="2400" b="1" dirty="0"/>
          </a:p>
          <a:p>
            <a:pPr lvl="1"/>
            <a:r>
              <a:rPr lang="pt-BR" sz="2400" b="1" dirty="0"/>
              <a:t>	</a:t>
            </a:r>
            <a:r>
              <a:rPr lang="pt-BR" sz="2400" dirty="0"/>
              <a:t>n=</a:t>
            </a:r>
            <a:r>
              <a:rPr lang="pt-BR" sz="2400" dirty="0" smtClean="0"/>
              <a:t>3653 </a:t>
            </a:r>
          </a:p>
          <a:p>
            <a:pPr lvl="1"/>
            <a:r>
              <a:rPr lang="pt-BR" sz="2400" dirty="0" smtClean="0"/>
              <a:t>     33 </a:t>
            </a:r>
            <a:r>
              <a:rPr lang="pt-BR" sz="2400" dirty="0" err="1" smtClean="0"/>
              <a:t>years</a:t>
            </a:r>
            <a:r>
              <a:rPr lang="pt-BR" sz="2400" dirty="0" smtClean="0"/>
              <a:t> follow-up</a:t>
            </a:r>
            <a:endParaRPr lang="pt-BR" sz="2400" dirty="0"/>
          </a:p>
        </p:txBody>
      </p:sp>
      <p:sp>
        <p:nvSpPr>
          <p:cNvPr id="5" name="TextBox 4"/>
          <p:cNvSpPr txBox="1"/>
          <p:nvPr/>
        </p:nvSpPr>
        <p:spPr>
          <a:xfrm>
            <a:off x="5148066" y="260648"/>
            <a:ext cx="3600400" cy="1569660"/>
          </a:xfrm>
          <a:prstGeom prst="rect">
            <a:avLst/>
          </a:prstGeom>
          <a:noFill/>
        </p:spPr>
        <p:txBody>
          <a:bodyPr wrap="square" rtlCol="0">
            <a:spAutoFit/>
          </a:bodyPr>
          <a:lstStyle/>
          <a:p>
            <a:r>
              <a:rPr lang="en-US" sz="3200" dirty="0" smtClean="0"/>
              <a:t>Three most populated Brazilian regions</a:t>
            </a:r>
            <a:endParaRPr lang="en-US" sz="3200" dirty="0"/>
          </a:p>
        </p:txBody>
      </p:sp>
      <p:sp>
        <p:nvSpPr>
          <p:cNvPr id="8" name="CaixaDeTexto 1"/>
          <p:cNvSpPr txBox="1"/>
          <p:nvPr/>
        </p:nvSpPr>
        <p:spPr>
          <a:xfrm>
            <a:off x="6383722" y="5261138"/>
            <a:ext cx="2076710" cy="707886"/>
          </a:xfrm>
          <a:prstGeom prst="rect">
            <a:avLst/>
          </a:prstGeom>
          <a:noFill/>
        </p:spPr>
        <p:txBody>
          <a:bodyPr wrap="none" rtlCol="0">
            <a:spAutoFit/>
          </a:bodyPr>
          <a:lstStyle/>
          <a:p>
            <a:r>
              <a:rPr lang="pt-BR" sz="2000" b="1" dirty="0" smtClean="0"/>
              <a:t>HumanOmni2.5-8</a:t>
            </a:r>
          </a:p>
          <a:p>
            <a:r>
              <a:rPr lang="pt-BR" sz="2000" b="1" dirty="0" smtClean="0">
                <a:solidFill>
                  <a:srgbClr val="FF0000"/>
                </a:solidFill>
              </a:rPr>
              <a:t>2.3 M </a:t>
            </a:r>
            <a:r>
              <a:rPr lang="pt-BR" sz="2000" b="1" dirty="0" err="1" smtClean="0">
                <a:solidFill>
                  <a:srgbClr val="FF0000"/>
                </a:solidFill>
              </a:rPr>
              <a:t>SNPs</a:t>
            </a:r>
            <a:endParaRPr lang="pt-BR" sz="2000" b="1" dirty="0">
              <a:solidFill>
                <a:srgbClr val="FF0000"/>
              </a:solidFill>
            </a:endParaRPr>
          </a:p>
        </p:txBody>
      </p:sp>
    </p:spTree>
    <p:extLst>
      <p:ext uri="{BB962C8B-B14F-4D97-AF65-F5344CB8AC3E}">
        <p14:creationId xmlns:p14="http://schemas.microsoft.com/office/powerpoint/2010/main" val="10593137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140609-CaptureIt-Picture-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44624"/>
            <a:ext cx="6033070" cy="6858000"/>
          </a:xfrm>
          <a:prstGeom prst="rect">
            <a:avLst/>
          </a:prstGeom>
        </p:spPr>
      </p:pic>
      <p:sp>
        <p:nvSpPr>
          <p:cNvPr id="3" name="CaixaDeTexto 20"/>
          <p:cNvSpPr txBox="1"/>
          <p:nvPr/>
        </p:nvSpPr>
        <p:spPr>
          <a:xfrm>
            <a:off x="1619672" y="5685055"/>
            <a:ext cx="1584176" cy="1200329"/>
          </a:xfrm>
          <a:prstGeom prst="rect">
            <a:avLst/>
          </a:prstGeom>
          <a:noFill/>
        </p:spPr>
        <p:txBody>
          <a:bodyPr wrap="square" rtlCol="0">
            <a:spAutoFit/>
          </a:bodyPr>
          <a:lstStyle/>
          <a:p>
            <a:r>
              <a:rPr lang="pt-BR" sz="2400" b="1" u="sng" dirty="0" smtClean="0">
                <a:solidFill>
                  <a:srgbClr val="0000CC"/>
                </a:solidFill>
              </a:rPr>
              <a:t>EUR 76%</a:t>
            </a:r>
          </a:p>
          <a:p>
            <a:r>
              <a:rPr lang="pt-BR" sz="2400" b="1" dirty="0" smtClean="0">
                <a:solidFill>
                  <a:srgbClr val="FF0000"/>
                </a:solidFill>
              </a:rPr>
              <a:t>AFR 16%</a:t>
            </a:r>
          </a:p>
          <a:p>
            <a:r>
              <a:rPr lang="pt-BR" sz="2400" b="1" dirty="0" smtClean="0">
                <a:solidFill>
                  <a:srgbClr val="456A2C"/>
                </a:solidFill>
              </a:rPr>
              <a:t>NAT 8%</a:t>
            </a:r>
            <a:endParaRPr lang="pt-BR" sz="2400" b="1" dirty="0">
              <a:solidFill>
                <a:srgbClr val="456A2C"/>
              </a:solidFill>
            </a:endParaRPr>
          </a:p>
        </p:txBody>
      </p:sp>
      <p:sp>
        <p:nvSpPr>
          <p:cNvPr id="4" name="CaixaDeTexto 20"/>
          <p:cNvSpPr txBox="1"/>
          <p:nvPr/>
        </p:nvSpPr>
        <p:spPr>
          <a:xfrm>
            <a:off x="2915816" y="2780928"/>
            <a:ext cx="1584176" cy="1200329"/>
          </a:xfrm>
          <a:prstGeom prst="rect">
            <a:avLst/>
          </a:prstGeom>
          <a:noFill/>
        </p:spPr>
        <p:txBody>
          <a:bodyPr wrap="square" rtlCol="0">
            <a:spAutoFit/>
          </a:bodyPr>
          <a:lstStyle/>
          <a:p>
            <a:r>
              <a:rPr lang="pt-BR" sz="2400" b="1" u="sng" dirty="0" smtClean="0">
                <a:solidFill>
                  <a:srgbClr val="0000CC"/>
                </a:solidFill>
              </a:rPr>
              <a:t>EUR 77%</a:t>
            </a:r>
          </a:p>
          <a:p>
            <a:r>
              <a:rPr lang="pt-BR" sz="2400" b="1" dirty="0" smtClean="0">
                <a:solidFill>
                  <a:srgbClr val="FF0000"/>
                </a:solidFill>
              </a:rPr>
              <a:t>AFR 16%</a:t>
            </a:r>
          </a:p>
          <a:p>
            <a:r>
              <a:rPr lang="pt-BR" sz="2400" b="1" dirty="0" smtClean="0">
                <a:solidFill>
                  <a:srgbClr val="456A2C"/>
                </a:solidFill>
              </a:rPr>
              <a:t>NAT 7%</a:t>
            </a:r>
            <a:endParaRPr lang="pt-BR" sz="2400" b="1" dirty="0">
              <a:solidFill>
                <a:srgbClr val="456A2C"/>
              </a:solidFill>
            </a:endParaRPr>
          </a:p>
        </p:txBody>
      </p:sp>
      <p:sp>
        <p:nvSpPr>
          <p:cNvPr id="5" name="CaixaDeTexto 20"/>
          <p:cNvSpPr txBox="1"/>
          <p:nvPr/>
        </p:nvSpPr>
        <p:spPr>
          <a:xfrm>
            <a:off x="2987824" y="908720"/>
            <a:ext cx="1584176" cy="1200329"/>
          </a:xfrm>
          <a:prstGeom prst="rect">
            <a:avLst/>
          </a:prstGeom>
          <a:noFill/>
        </p:spPr>
        <p:txBody>
          <a:bodyPr wrap="square" rtlCol="0">
            <a:spAutoFit/>
          </a:bodyPr>
          <a:lstStyle/>
          <a:p>
            <a:r>
              <a:rPr lang="pt-BR" sz="2400" b="1" dirty="0" smtClean="0">
                <a:solidFill>
                  <a:srgbClr val="0000CC"/>
                </a:solidFill>
              </a:rPr>
              <a:t>EUR 43%</a:t>
            </a:r>
          </a:p>
          <a:p>
            <a:r>
              <a:rPr lang="pt-BR" sz="2400" b="1" u="sng" dirty="0" smtClean="0">
                <a:solidFill>
                  <a:srgbClr val="FF0000"/>
                </a:solidFill>
              </a:rPr>
              <a:t>AFR 50%</a:t>
            </a:r>
          </a:p>
          <a:p>
            <a:r>
              <a:rPr lang="pt-BR" sz="2400" b="1" dirty="0" smtClean="0">
                <a:solidFill>
                  <a:srgbClr val="456A2C"/>
                </a:solidFill>
              </a:rPr>
              <a:t>NAT 7%</a:t>
            </a:r>
            <a:endParaRPr lang="pt-BR" sz="2400" b="1" dirty="0">
              <a:solidFill>
                <a:srgbClr val="456A2C"/>
              </a:solidFill>
            </a:endParaRPr>
          </a:p>
        </p:txBody>
      </p:sp>
      <p:sp>
        <p:nvSpPr>
          <p:cNvPr id="6" name="TextBox 5"/>
          <p:cNvSpPr txBox="1"/>
          <p:nvPr/>
        </p:nvSpPr>
        <p:spPr>
          <a:xfrm>
            <a:off x="7081548" y="5589240"/>
            <a:ext cx="1594908" cy="461665"/>
          </a:xfrm>
          <a:prstGeom prst="rect">
            <a:avLst/>
          </a:prstGeom>
          <a:noFill/>
        </p:spPr>
        <p:txBody>
          <a:bodyPr wrap="none" rtlCol="0">
            <a:spAutoFit/>
          </a:bodyPr>
          <a:lstStyle/>
          <a:p>
            <a:r>
              <a:rPr lang="en-US" sz="2400" b="1" dirty="0" smtClean="0"/>
              <a:t>370 K SNPs</a:t>
            </a:r>
            <a:endParaRPr lang="en-US" sz="2400" b="1" dirty="0"/>
          </a:p>
        </p:txBody>
      </p:sp>
      <p:sp>
        <p:nvSpPr>
          <p:cNvPr id="7" name="CaixaDeTexto 9"/>
          <p:cNvSpPr txBox="1"/>
          <p:nvPr/>
        </p:nvSpPr>
        <p:spPr>
          <a:xfrm>
            <a:off x="6228184" y="1556792"/>
            <a:ext cx="3168352" cy="1384995"/>
          </a:xfrm>
          <a:prstGeom prst="rect">
            <a:avLst/>
          </a:prstGeom>
          <a:noFill/>
        </p:spPr>
        <p:txBody>
          <a:bodyPr wrap="square" rtlCol="0">
            <a:spAutoFit/>
          </a:bodyPr>
          <a:lstStyle/>
          <a:p>
            <a:r>
              <a:rPr lang="pt-BR" sz="2800" b="1" dirty="0" err="1" smtClean="0"/>
              <a:t>Tri-hybrid</a:t>
            </a:r>
            <a:r>
              <a:rPr lang="pt-BR" sz="2800" b="1" dirty="0" smtClean="0"/>
              <a:t> ADMIXTURE </a:t>
            </a:r>
            <a:r>
              <a:rPr lang="pt-BR" sz="2800" b="1" dirty="0" err="1" smtClean="0"/>
              <a:t>Analysis</a:t>
            </a:r>
            <a:r>
              <a:rPr lang="pt-BR" sz="2800" b="1" dirty="0" smtClean="0"/>
              <a:t>,  k = 3</a:t>
            </a:r>
            <a:endParaRPr lang="pt-BR" sz="2800" b="1" dirty="0"/>
          </a:p>
        </p:txBody>
      </p:sp>
    </p:spTree>
    <p:extLst>
      <p:ext uri="{BB962C8B-B14F-4D97-AF65-F5344CB8AC3E}">
        <p14:creationId xmlns:p14="http://schemas.microsoft.com/office/powerpoint/2010/main" val="47843477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7624" y="764704"/>
            <a:ext cx="6840760" cy="5262979"/>
          </a:xfrm>
          <a:prstGeom prst="rect">
            <a:avLst/>
          </a:prstGeom>
        </p:spPr>
        <p:txBody>
          <a:bodyPr wrap="square">
            <a:spAutoFit/>
          </a:bodyPr>
          <a:lstStyle/>
          <a:p>
            <a:pPr marL="342900" indent="-342900" algn="ctr">
              <a:buAutoNum type="arabicParenBoth"/>
            </a:pPr>
            <a:r>
              <a:rPr lang="en-US" sz="2400" b="1" dirty="0" smtClean="0"/>
              <a:t> HOW </a:t>
            </a:r>
            <a:r>
              <a:rPr lang="en-US" sz="2400" b="1" dirty="0"/>
              <a:t>ADMIXTURE AND THEIR DISTICT DEMOGRAPHIC HISTORIES INFLUENCED THE GENETIC STRUCTURE OF THESE POPULATIONS</a:t>
            </a:r>
            <a:r>
              <a:rPr lang="en-US" sz="2400" b="1" dirty="0" smtClean="0"/>
              <a:t>?</a:t>
            </a:r>
          </a:p>
          <a:p>
            <a:pPr marL="342900" indent="-342900" algn="ctr">
              <a:buAutoNum type="arabicParenBoth"/>
            </a:pPr>
            <a:endParaRPr lang="en-US" sz="2400" b="1" dirty="0"/>
          </a:p>
          <a:p>
            <a:pPr marL="342900" indent="-342900" algn="ctr">
              <a:buFontTx/>
              <a:buAutoNum type="arabicParenBoth"/>
            </a:pPr>
            <a:r>
              <a:rPr lang="en-US" sz="2400" b="1" dirty="0" smtClean="0"/>
              <a:t> WHAT </a:t>
            </a:r>
            <a:r>
              <a:rPr lang="en-US" sz="2400" b="1" dirty="0"/>
              <a:t>IS THE PATTERN OF SUBCONTINENTAL ANCESTRY IN DIFFERENT BRAZILIAN POPULATIONS</a:t>
            </a:r>
            <a:r>
              <a:rPr lang="en-US" sz="2400" b="1" dirty="0" smtClean="0"/>
              <a:t>?</a:t>
            </a:r>
          </a:p>
          <a:p>
            <a:pPr marL="342900" indent="-342900" algn="ctr">
              <a:buFontTx/>
              <a:buAutoNum type="arabicParenBoth"/>
            </a:pPr>
            <a:endParaRPr lang="en-US" sz="2400" b="1" dirty="0"/>
          </a:p>
          <a:p>
            <a:pPr algn="ctr"/>
            <a:r>
              <a:rPr lang="en-US" sz="2400" b="1" dirty="0"/>
              <a:t>(3</a:t>
            </a:r>
            <a:r>
              <a:rPr lang="en-US" sz="2400" b="1" dirty="0" smtClean="0"/>
              <a:t>) HOW </a:t>
            </a:r>
            <a:r>
              <a:rPr lang="en-US" sz="2400" b="1" dirty="0"/>
              <a:t>WAS THE DYNAMICS OF CONTINENTAL ANCESTRY ACROSS THE THREE BRAZILIAN COHORTS</a:t>
            </a:r>
            <a:r>
              <a:rPr lang="en-US" sz="2400" b="1" dirty="0" smtClean="0"/>
              <a:t>?</a:t>
            </a:r>
          </a:p>
          <a:p>
            <a:pPr algn="ctr"/>
            <a:endParaRPr lang="en-US" sz="2400" b="1" dirty="0"/>
          </a:p>
          <a:p>
            <a:pPr algn="ctr"/>
            <a:r>
              <a:rPr lang="pt-BR" sz="2400" b="1" dirty="0" smtClean="0"/>
              <a:t>(4) WHAT </a:t>
            </a:r>
            <a:r>
              <a:rPr lang="pt-BR" sz="2400" b="1" dirty="0"/>
              <a:t>DOES WGS TELL US ABOUT BRAZILIAN DIVERSITY</a:t>
            </a:r>
            <a:r>
              <a:rPr lang="pt-BR" sz="2400" b="1" dirty="0" smtClean="0"/>
              <a:t>?</a:t>
            </a:r>
            <a:endParaRPr lang="pt-BR" sz="2400" b="1" dirty="0"/>
          </a:p>
        </p:txBody>
      </p:sp>
    </p:spTree>
    <p:extLst>
      <p:ext uri="{BB962C8B-B14F-4D97-AF65-F5344CB8AC3E}">
        <p14:creationId xmlns:p14="http://schemas.microsoft.com/office/powerpoint/2010/main" val="201160475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35696" y="1438905"/>
            <a:ext cx="5540237" cy="3046988"/>
          </a:xfrm>
          <a:prstGeom prst="rect">
            <a:avLst/>
          </a:prstGeom>
          <a:noFill/>
        </p:spPr>
        <p:txBody>
          <a:bodyPr wrap="square" rtlCol="0">
            <a:spAutoFit/>
          </a:bodyPr>
          <a:lstStyle/>
          <a:p>
            <a:pPr algn="ctr"/>
            <a:r>
              <a:rPr lang="en-US" sz="3200" b="1" dirty="0" smtClean="0">
                <a:solidFill>
                  <a:srgbClr val="FF0000"/>
                </a:solidFill>
              </a:rPr>
              <a:t>(1)</a:t>
            </a:r>
          </a:p>
          <a:p>
            <a:pPr algn="ctr"/>
            <a:r>
              <a:rPr lang="en-US" sz="3200" b="1" dirty="0" smtClean="0">
                <a:solidFill>
                  <a:srgbClr val="FF0000"/>
                </a:solidFill>
              </a:rPr>
              <a:t>HOW ADMIXTURE AND THEIR DISTICT DEMOGRAPHIC HISTORIES INFLUENCED THE GENETIC STRUCTURE OF THESE POPULATIONS?</a:t>
            </a:r>
            <a:endParaRPr lang="en-US" sz="3200" b="1" dirty="0">
              <a:solidFill>
                <a:srgbClr val="FF0000"/>
              </a:solidFill>
            </a:endParaRPr>
          </a:p>
        </p:txBody>
      </p:sp>
    </p:spTree>
    <p:extLst>
      <p:ext uri="{BB962C8B-B14F-4D97-AF65-F5344CB8AC3E}">
        <p14:creationId xmlns:p14="http://schemas.microsoft.com/office/powerpoint/2010/main" val="242335631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lotas-fitvsfs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6301" y="1052736"/>
            <a:ext cx="5380353" cy="5760640"/>
          </a:xfrm>
          <a:prstGeom prst="rect">
            <a:avLst/>
          </a:prstGeom>
        </p:spPr>
      </p:pic>
      <p:sp>
        <p:nvSpPr>
          <p:cNvPr id="3" name="TextBox 2"/>
          <p:cNvSpPr txBox="1"/>
          <p:nvPr/>
        </p:nvSpPr>
        <p:spPr>
          <a:xfrm>
            <a:off x="3491880" y="6300028"/>
            <a:ext cx="2514405" cy="369332"/>
          </a:xfrm>
          <a:prstGeom prst="rect">
            <a:avLst/>
          </a:prstGeom>
          <a:noFill/>
        </p:spPr>
        <p:txBody>
          <a:bodyPr wrap="none" rtlCol="0">
            <a:spAutoFit/>
          </a:bodyPr>
          <a:lstStyle/>
          <a:p>
            <a:r>
              <a:rPr lang="en-US" b="1" dirty="0" smtClean="0"/>
              <a:t>F</a:t>
            </a:r>
            <a:r>
              <a:rPr lang="en-US" b="1" baseline="-25000" dirty="0" smtClean="0"/>
              <a:t>ST</a:t>
            </a:r>
            <a:r>
              <a:rPr lang="en-US" b="1" dirty="0" smtClean="0"/>
              <a:t> EUROPEAN-AFRICAN</a:t>
            </a:r>
            <a:endParaRPr lang="en-US" b="1" dirty="0"/>
          </a:p>
        </p:txBody>
      </p:sp>
      <p:sp>
        <p:nvSpPr>
          <p:cNvPr id="4" name="TextBox 3"/>
          <p:cNvSpPr txBox="1"/>
          <p:nvPr/>
        </p:nvSpPr>
        <p:spPr>
          <a:xfrm>
            <a:off x="1475656" y="3625860"/>
            <a:ext cx="531816" cy="523220"/>
          </a:xfrm>
          <a:prstGeom prst="rect">
            <a:avLst/>
          </a:prstGeom>
          <a:noFill/>
        </p:spPr>
        <p:txBody>
          <a:bodyPr wrap="none" rtlCol="0">
            <a:spAutoFit/>
          </a:bodyPr>
          <a:lstStyle/>
          <a:p>
            <a:r>
              <a:rPr lang="en-US" sz="2800" b="1" dirty="0" smtClean="0"/>
              <a:t>F</a:t>
            </a:r>
            <a:r>
              <a:rPr lang="en-US" sz="2800" b="1" baseline="-25000" dirty="0" smtClean="0"/>
              <a:t>IT</a:t>
            </a:r>
            <a:endParaRPr lang="en-US" sz="2800" b="1" baseline="-25000" dirty="0"/>
          </a:p>
        </p:txBody>
      </p:sp>
      <p:sp>
        <p:nvSpPr>
          <p:cNvPr id="5" name="TextBox 4"/>
          <p:cNvSpPr txBox="1"/>
          <p:nvPr/>
        </p:nvSpPr>
        <p:spPr>
          <a:xfrm>
            <a:off x="755576" y="116632"/>
            <a:ext cx="8136904" cy="1200328"/>
          </a:xfrm>
          <a:prstGeom prst="rect">
            <a:avLst/>
          </a:prstGeom>
          <a:noFill/>
        </p:spPr>
        <p:txBody>
          <a:bodyPr wrap="square" rtlCol="0">
            <a:spAutoFit/>
          </a:bodyPr>
          <a:lstStyle/>
          <a:p>
            <a:pPr algn="ctr"/>
            <a:r>
              <a:rPr lang="en-US" sz="2400" b="1" dirty="0" smtClean="0">
                <a:solidFill>
                  <a:srgbClr val="FF0000"/>
                </a:solidFill>
              </a:rPr>
              <a:t>EXCESS OF HOMOZIGOSITY IS CORRELATED WITH EUROPEAN-AFRICAN F</a:t>
            </a:r>
            <a:r>
              <a:rPr lang="en-US" sz="2400" b="1" baseline="-25000" dirty="0" smtClean="0">
                <a:solidFill>
                  <a:srgbClr val="FF0000"/>
                </a:solidFill>
              </a:rPr>
              <a:t>ST</a:t>
            </a:r>
            <a:r>
              <a:rPr lang="en-US" sz="2400" b="1" dirty="0" smtClean="0">
                <a:solidFill>
                  <a:srgbClr val="FF0000"/>
                </a:solidFill>
              </a:rPr>
              <a:t> ACROSS THE THREE COHORTS: POSITIVE ASSORTATIVE MATING BY ANCESTRY</a:t>
            </a:r>
            <a:endParaRPr lang="en-US" sz="2400" b="1" dirty="0">
              <a:solidFill>
                <a:srgbClr val="FF0000"/>
              </a:solidFill>
            </a:endParaRPr>
          </a:p>
        </p:txBody>
      </p:sp>
    </p:spTree>
    <p:extLst>
      <p:ext uri="{BB962C8B-B14F-4D97-AF65-F5344CB8AC3E}">
        <p14:creationId xmlns:p14="http://schemas.microsoft.com/office/powerpoint/2010/main" val="158943166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2574" y="1484784"/>
            <a:ext cx="4799311" cy="41908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tângulo 1"/>
          <p:cNvSpPr/>
          <p:nvPr/>
        </p:nvSpPr>
        <p:spPr>
          <a:xfrm>
            <a:off x="1979712" y="1949931"/>
            <a:ext cx="2304256" cy="830997"/>
          </a:xfrm>
          <a:prstGeom prst="rect">
            <a:avLst/>
          </a:prstGeom>
        </p:spPr>
        <p:txBody>
          <a:bodyPr wrap="square">
            <a:spAutoFit/>
          </a:bodyPr>
          <a:lstStyle/>
          <a:p>
            <a:r>
              <a:rPr lang="pt-BR" sz="2400" b="1" dirty="0" smtClean="0"/>
              <a:t>Salvador, 2.7 </a:t>
            </a:r>
            <a:r>
              <a:rPr lang="pt-BR" sz="2400" b="1" dirty="0" err="1" smtClean="0"/>
              <a:t>Millions</a:t>
            </a:r>
            <a:r>
              <a:rPr lang="pt-BR" sz="2400" b="1" dirty="0" smtClean="0"/>
              <a:t>, </a:t>
            </a:r>
            <a:r>
              <a:rPr lang="pt-BR" sz="2400" b="1" dirty="0" smtClean="0">
                <a:solidFill>
                  <a:srgbClr val="FF0000"/>
                </a:solidFill>
              </a:rPr>
              <a:t>0.001</a:t>
            </a:r>
          </a:p>
        </p:txBody>
      </p:sp>
      <p:sp>
        <p:nvSpPr>
          <p:cNvPr id="3" name="Retângulo 2"/>
          <p:cNvSpPr/>
          <p:nvPr/>
        </p:nvSpPr>
        <p:spPr>
          <a:xfrm>
            <a:off x="-324544" y="5373216"/>
            <a:ext cx="4572000" cy="830997"/>
          </a:xfrm>
          <a:prstGeom prst="rect">
            <a:avLst/>
          </a:prstGeom>
        </p:spPr>
        <p:txBody>
          <a:bodyPr>
            <a:spAutoFit/>
          </a:bodyPr>
          <a:lstStyle/>
          <a:p>
            <a:pPr marL="342900"/>
            <a:r>
              <a:rPr lang="pt-BR" sz="2400" b="1" dirty="0" smtClean="0"/>
              <a:t>Pelotas (</a:t>
            </a:r>
            <a:r>
              <a:rPr lang="pt-BR" sz="2400" b="1" dirty="0" err="1" smtClean="0"/>
              <a:t>medium</a:t>
            </a:r>
            <a:r>
              <a:rPr lang="pt-BR" sz="2400" b="1" dirty="0" smtClean="0"/>
              <a:t> </a:t>
            </a:r>
            <a:r>
              <a:rPr lang="pt-BR" sz="2400" b="1" dirty="0" err="1" smtClean="0"/>
              <a:t>size</a:t>
            </a:r>
            <a:r>
              <a:rPr lang="pt-BR" sz="2400" b="1" dirty="0" smtClean="0"/>
              <a:t>, 240 000), </a:t>
            </a:r>
            <a:r>
              <a:rPr lang="pt-BR" sz="2400" b="1" dirty="0" smtClean="0">
                <a:solidFill>
                  <a:srgbClr val="FF0000"/>
                </a:solidFill>
              </a:rPr>
              <a:t>0.002</a:t>
            </a:r>
            <a:endParaRPr lang="pt-BR" sz="2400" b="1" dirty="0">
              <a:solidFill>
                <a:srgbClr val="FF0000"/>
              </a:solidFill>
            </a:endParaRPr>
          </a:p>
        </p:txBody>
      </p:sp>
      <p:sp>
        <p:nvSpPr>
          <p:cNvPr id="9" name="Retângulo 1"/>
          <p:cNvSpPr/>
          <p:nvPr/>
        </p:nvSpPr>
        <p:spPr>
          <a:xfrm>
            <a:off x="683568" y="3711803"/>
            <a:ext cx="2295870" cy="830997"/>
          </a:xfrm>
          <a:prstGeom prst="rect">
            <a:avLst/>
          </a:prstGeom>
        </p:spPr>
        <p:txBody>
          <a:bodyPr wrap="square">
            <a:spAutoFit/>
          </a:bodyPr>
          <a:lstStyle/>
          <a:p>
            <a:r>
              <a:rPr lang="pt-BR" sz="2400" b="1" dirty="0" smtClean="0"/>
              <a:t>Bambuí (15000),</a:t>
            </a:r>
            <a:r>
              <a:rPr lang="pt-BR" sz="2400" b="1" dirty="0" smtClean="0">
                <a:solidFill>
                  <a:srgbClr val="FF0000"/>
                </a:solidFill>
              </a:rPr>
              <a:t>0.012</a:t>
            </a:r>
            <a:r>
              <a:rPr lang="pt-BR" sz="2400" b="1" dirty="0"/>
              <a:t>	</a:t>
            </a:r>
            <a:endParaRPr lang="pt-BR" sz="2400" dirty="0" smtClean="0"/>
          </a:p>
        </p:txBody>
      </p:sp>
      <p:sp>
        <p:nvSpPr>
          <p:cNvPr id="6" name="Oval 5"/>
          <p:cNvSpPr/>
          <p:nvPr/>
        </p:nvSpPr>
        <p:spPr>
          <a:xfrm>
            <a:off x="3347864" y="2780928"/>
            <a:ext cx="648072" cy="648072"/>
          </a:xfrm>
          <a:prstGeom prst="ellipse">
            <a:avLst/>
          </a:prstGeom>
          <a:solidFill>
            <a:srgbClr val="996600"/>
          </a:solidFill>
          <a:ln>
            <a:solidFill>
              <a:srgbClr val="99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2123728" y="5013176"/>
            <a:ext cx="432048" cy="360040"/>
          </a:xfrm>
          <a:prstGeom prst="ellipse">
            <a:avLst/>
          </a:prstGeom>
          <a:solidFill>
            <a:schemeClr val="bg1">
              <a:lumMod val="65000"/>
            </a:schemeClr>
          </a:soli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Inbreeding-Density_Figura.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9952" y="1080120"/>
            <a:ext cx="5004048" cy="5004048"/>
          </a:xfrm>
          <a:prstGeom prst="rect">
            <a:avLst/>
          </a:prstGeom>
        </p:spPr>
      </p:pic>
      <p:sp>
        <p:nvSpPr>
          <p:cNvPr id="5" name="TextBox 4"/>
          <p:cNvSpPr txBox="1"/>
          <p:nvPr/>
        </p:nvSpPr>
        <p:spPr>
          <a:xfrm>
            <a:off x="899592" y="116632"/>
            <a:ext cx="7704856" cy="1200328"/>
          </a:xfrm>
          <a:prstGeom prst="rect">
            <a:avLst/>
          </a:prstGeom>
          <a:noFill/>
        </p:spPr>
        <p:txBody>
          <a:bodyPr wrap="square" rtlCol="0">
            <a:spAutoFit/>
          </a:bodyPr>
          <a:lstStyle/>
          <a:p>
            <a:pPr algn="ctr"/>
            <a:r>
              <a:rPr lang="en-US" sz="2400" b="1" dirty="0" smtClean="0"/>
              <a:t>Distribution of </a:t>
            </a:r>
            <a:r>
              <a:rPr lang="en-US" sz="2400" b="1" dirty="0" smtClean="0">
                <a:solidFill>
                  <a:srgbClr val="FF0000"/>
                </a:solidFill>
              </a:rPr>
              <a:t>inbreeding coefficients</a:t>
            </a:r>
            <a:r>
              <a:rPr lang="en-US" sz="2400" b="1" dirty="0" smtClean="0"/>
              <a:t> estimated by REAP (Thornton et al. 2012, conditioning on tri-hybrid admixture)</a:t>
            </a:r>
            <a:endParaRPr lang="en-US" sz="2400" b="1" dirty="0"/>
          </a:p>
        </p:txBody>
      </p:sp>
      <p:sp>
        <p:nvSpPr>
          <p:cNvPr id="8" name="TextBox 7"/>
          <p:cNvSpPr txBox="1"/>
          <p:nvPr/>
        </p:nvSpPr>
        <p:spPr>
          <a:xfrm>
            <a:off x="5204053" y="5517232"/>
            <a:ext cx="736099" cy="461665"/>
          </a:xfrm>
          <a:prstGeom prst="rect">
            <a:avLst/>
          </a:prstGeom>
          <a:noFill/>
        </p:spPr>
        <p:txBody>
          <a:bodyPr wrap="none" rtlCol="0">
            <a:spAutoFit/>
          </a:bodyPr>
          <a:lstStyle/>
          <a:p>
            <a:r>
              <a:rPr lang="en-US" sz="2400" b="1" dirty="0" smtClean="0"/>
              <a:t>0.00</a:t>
            </a:r>
            <a:endParaRPr lang="en-US" sz="2400" b="1" dirty="0"/>
          </a:p>
        </p:txBody>
      </p:sp>
      <p:sp>
        <p:nvSpPr>
          <p:cNvPr id="11" name="Oval 10"/>
          <p:cNvSpPr/>
          <p:nvPr/>
        </p:nvSpPr>
        <p:spPr>
          <a:xfrm>
            <a:off x="2987824" y="3933056"/>
            <a:ext cx="216024" cy="144016"/>
          </a:xfrm>
          <a:prstGeom prst="ellipse">
            <a:avLst/>
          </a:prstGeom>
          <a:solidFill>
            <a:srgbClr val="00FFFF"/>
          </a:solidFill>
          <a:ln>
            <a:solidFill>
              <a:srgbClr val="00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Straight Arrow Connector 12"/>
          <p:cNvCxnSpPr/>
          <p:nvPr/>
        </p:nvCxnSpPr>
        <p:spPr>
          <a:xfrm flipH="1">
            <a:off x="6228184" y="4149080"/>
            <a:ext cx="432048" cy="792088"/>
          </a:xfrm>
          <a:prstGeom prst="straightConnector1">
            <a:avLst/>
          </a:prstGeom>
          <a:ln w="28575"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3444735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2574" y="764704"/>
            <a:ext cx="4799311" cy="5688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tângulo 1"/>
          <p:cNvSpPr/>
          <p:nvPr/>
        </p:nvSpPr>
        <p:spPr>
          <a:xfrm>
            <a:off x="1979712" y="1949931"/>
            <a:ext cx="1800198" cy="830997"/>
          </a:xfrm>
          <a:prstGeom prst="rect">
            <a:avLst/>
          </a:prstGeom>
        </p:spPr>
        <p:txBody>
          <a:bodyPr wrap="square">
            <a:spAutoFit/>
          </a:bodyPr>
          <a:lstStyle/>
          <a:p>
            <a:r>
              <a:rPr lang="pt-BR" sz="2400" b="1" dirty="0" smtClean="0"/>
              <a:t>Salvador, 2.7 </a:t>
            </a:r>
            <a:r>
              <a:rPr lang="pt-BR" sz="2400" b="1" dirty="0" err="1" smtClean="0"/>
              <a:t>Millions</a:t>
            </a:r>
            <a:endParaRPr lang="pt-BR" sz="2400" b="1" dirty="0" smtClean="0"/>
          </a:p>
        </p:txBody>
      </p:sp>
      <p:sp>
        <p:nvSpPr>
          <p:cNvPr id="3" name="Retângulo 2"/>
          <p:cNvSpPr/>
          <p:nvPr/>
        </p:nvSpPr>
        <p:spPr>
          <a:xfrm>
            <a:off x="-252536" y="5949280"/>
            <a:ext cx="3528392" cy="830997"/>
          </a:xfrm>
          <a:prstGeom prst="rect">
            <a:avLst/>
          </a:prstGeom>
        </p:spPr>
        <p:txBody>
          <a:bodyPr wrap="square">
            <a:spAutoFit/>
          </a:bodyPr>
          <a:lstStyle/>
          <a:p>
            <a:pPr marL="342900"/>
            <a:r>
              <a:rPr lang="pt-BR" sz="2400" b="1" dirty="0" smtClean="0"/>
              <a:t>Pelotas (</a:t>
            </a:r>
            <a:r>
              <a:rPr lang="pt-BR" sz="2400" b="1" dirty="0" err="1" smtClean="0"/>
              <a:t>medium</a:t>
            </a:r>
            <a:r>
              <a:rPr lang="pt-BR" sz="2400" b="1" dirty="0" smtClean="0"/>
              <a:t> </a:t>
            </a:r>
            <a:r>
              <a:rPr lang="pt-BR" sz="2400" b="1" dirty="0" err="1" smtClean="0"/>
              <a:t>size</a:t>
            </a:r>
            <a:r>
              <a:rPr lang="pt-BR" sz="2400" b="1" dirty="0" smtClean="0"/>
              <a:t>, 240 000)</a:t>
            </a:r>
            <a:endParaRPr lang="pt-BR" sz="2400" b="1" dirty="0"/>
          </a:p>
        </p:txBody>
      </p:sp>
      <p:sp>
        <p:nvSpPr>
          <p:cNvPr id="9" name="Retângulo 1"/>
          <p:cNvSpPr/>
          <p:nvPr/>
        </p:nvSpPr>
        <p:spPr>
          <a:xfrm>
            <a:off x="683568" y="3711803"/>
            <a:ext cx="2295870" cy="830997"/>
          </a:xfrm>
          <a:prstGeom prst="rect">
            <a:avLst/>
          </a:prstGeom>
        </p:spPr>
        <p:txBody>
          <a:bodyPr wrap="square">
            <a:spAutoFit/>
          </a:bodyPr>
          <a:lstStyle/>
          <a:p>
            <a:r>
              <a:rPr lang="pt-BR" sz="2400" b="1" dirty="0" smtClean="0"/>
              <a:t>Bambuí (15000)</a:t>
            </a:r>
            <a:r>
              <a:rPr lang="pt-BR" sz="2400" b="1" dirty="0"/>
              <a:t>	</a:t>
            </a:r>
            <a:endParaRPr lang="pt-BR" sz="2400" dirty="0" smtClean="0"/>
          </a:p>
        </p:txBody>
      </p:sp>
      <p:sp>
        <p:nvSpPr>
          <p:cNvPr id="5" name="Rectangle 4"/>
          <p:cNvSpPr/>
          <p:nvPr/>
        </p:nvSpPr>
        <p:spPr>
          <a:xfrm>
            <a:off x="3923928" y="3371508"/>
            <a:ext cx="4860032" cy="1569660"/>
          </a:xfrm>
          <a:prstGeom prst="rect">
            <a:avLst/>
          </a:prstGeom>
        </p:spPr>
        <p:txBody>
          <a:bodyPr wrap="square">
            <a:spAutoFit/>
          </a:bodyPr>
          <a:lstStyle/>
          <a:p>
            <a:r>
              <a:rPr lang="en-US" sz="2400" b="1" dirty="0" err="1"/>
              <a:t>Bambuí</a:t>
            </a:r>
            <a:r>
              <a:rPr lang="en-US" sz="2400" b="1" dirty="0"/>
              <a:t> </a:t>
            </a:r>
            <a:r>
              <a:rPr lang="en-US" sz="2400" b="1" dirty="0" smtClean="0"/>
              <a:t>, the highest </a:t>
            </a:r>
            <a:r>
              <a:rPr lang="en-US" sz="2400" b="1" dirty="0" smtClean="0">
                <a:solidFill>
                  <a:srgbClr val="FF0000"/>
                </a:solidFill>
              </a:rPr>
              <a:t>F</a:t>
            </a:r>
            <a:r>
              <a:rPr lang="en-US" sz="2400" b="1" baseline="-25000" dirty="0" smtClean="0">
                <a:solidFill>
                  <a:srgbClr val="FF0000"/>
                </a:solidFill>
              </a:rPr>
              <a:t>IT</a:t>
            </a:r>
            <a:r>
              <a:rPr lang="en-US" sz="2400" b="1" dirty="0" smtClean="0">
                <a:solidFill>
                  <a:srgbClr val="FF0000"/>
                </a:solidFill>
              </a:rPr>
              <a:t> </a:t>
            </a:r>
            <a:r>
              <a:rPr lang="en-US" sz="2400" b="1" dirty="0">
                <a:solidFill>
                  <a:srgbClr val="FF0000"/>
                </a:solidFill>
              </a:rPr>
              <a:t>=</a:t>
            </a:r>
            <a:r>
              <a:rPr lang="en-US" sz="2400" b="1" dirty="0" smtClean="0">
                <a:solidFill>
                  <a:srgbClr val="FF0000"/>
                </a:solidFill>
              </a:rPr>
              <a:t>0.016</a:t>
            </a:r>
            <a:r>
              <a:rPr lang="en-US" sz="2400" b="1" dirty="0" smtClean="0"/>
              <a:t>, </a:t>
            </a:r>
            <a:r>
              <a:rPr lang="en-US" sz="2400" b="1" dirty="0"/>
              <a:t>due </a:t>
            </a:r>
            <a:r>
              <a:rPr lang="en-US" sz="2400" b="1" dirty="0" smtClean="0"/>
              <a:t>to </a:t>
            </a:r>
            <a:r>
              <a:rPr lang="en-US" sz="2400" b="1" dirty="0"/>
              <a:t>inbreeding </a:t>
            </a:r>
            <a:r>
              <a:rPr lang="en-US" sz="2400" b="1" dirty="0">
                <a:solidFill>
                  <a:srgbClr val="FF0000"/>
                </a:solidFill>
              </a:rPr>
              <a:t>(F</a:t>
            </a:r>
            <a:r>
              <a:rPr lang="en-US" sz="2400" b="1" baseline="-25000" dirty="0">
                <a:solidFill>
                  <a:srgbClr val="FF0000"/>
                </a:solidFill>
              </a:rPr>
              <a:t>IS</a:t>
            </a:r>
            <a:r>
              <a:rPr lang="en-US" sz="2400" b="1" dirty="0">
                <a:solidFill>
                  <a:srgbClr val="FF0000"/>
                </a:solidFill>
              </a:rPr>
              <a:t>=0.012)</a:t>
            </a:r>
            <a:r>
              <a:rPr lang="en-US" sz="2400" b="1" dirty="0"/>
              <a:t> and ancestry-based population subdivision </a:t>
            </a:r>
            <a:r>
              <a:rPr lang="en-US" sz="2400" b="1" dirty="0">
                <a:solidFill>
                  <a:srgbClr val="FF0000"/>
                </a:solidFill>
              </a:rPr>
              <a:t>(</a:t>
            </a:r>
            <a:r>
              <a:rPr lang="en-US" sz="2400" b="1" dirty="0" err="1">
                <a:solidFill>
                  <a:srgbClr val="FF0000"/>
                </a:solidFill>
              </a:rPr>
              <a:t>rho</a:t>
            </a:r>
            <a:r>
              <a:rPr lang="en-US" sz="2400" b="1" baseline="-25000" dirty="0" err="1">
                <a:solidFill>
                  <a:srgbClr val="FF0000"/>
                </a:solidFill>
              </a:rPr>
              <a:t>FIT</a:t>
            </a:r>
            <a:r>
              <a:rPr lang="en-US" sz="2400" b="1" baseline="-25000" dirty="0">
                <a:solidFill>
                  <a:srgbClr val="FF0000"/>
                </a:solidFill>
              </a:rPr>
              <a:t>-FST</a:t>
            </a:r>
            <a:r>
              <a:rPr lang="en-US" sz="2400" b="1" dirty="0">
                <a:solidFill>
                  <a:srgbClr val="FF0000"/>
                </a:solidFill>
              </a:rPr>
              <a:t>=0.18, p&lt;10</a:t>
            </a:r>
            <a:r>
              <a:rPr lang="en-US" sz="2400" b="1" baseline="30000" dirty="0">
                <a:solidFill>
                  <a:srgbClr val="FF0000"/>
                </a:solidFill>
              </a:rPr>
              <a:t>-16</a:t>
            </a:r>
            <a:r>
              <a:rPr lang="en-US" sz="2400" b="1" dirty="0">
                <a:solidFill>
                  <a:srgbClr val="FF0000"/>
                </a:solidFill>
              </a:rPr>
              <a:t>)</a:t>
            </a:r>
            <a:r>
              <a:rPr lang="en-US" sz="2400" b="1" dirty="0"/>
              <a:t> </a:t>
            </a:r>
          </a:p>
        </p:txBody>
      </p:sp>
      <p:sp>
        <p:nvSpPr>
          <p:cNvPr id="11" name="Rectangle 10"/>
          <p:cNvSpPr/>
          <p:nvPr/>
        </p:nvSpPr>
        <p:spPr>
          <a:xfrm>
            <a:off x="3528392" y="5229200"/>
            <a:ext cx="5615608" cy="1569660"/>
          </a:xfrm>
          <a:prstGeom prst="rect">
            <a:avLst/>
          </a:prstGeom>
        </p:spPr>
        <p:txBody>
          <a:bodyPr wrap="square">
            <a:spAutoFit/>
          </a:bodyPr>
          <a:lstStyle/>
          <a:p>
            <a:r>
              <a:rPr lang="en-US" sz="2400" b="1" dirty="0" smtClean="0"/>
              <a:t>Pelotas, no inbreeding </a:t>
            </a:r>
            <a:r>
              <a:rPr lang="en-US" sz="2400" b="1" dirty="0">
                <a:solidFill>
                  <a:srgbClr val="FF0000"/>
                </a:solidFill>
              </a:rPr>
              <a:t>(F</a:t>
            </a:r>
            <a:r>
              <a:rPr lang="en-US" sz="2400" b="1" baseline="-25000" dirty="0">
                <a:solidFill>
                  <a:srgbClr val="FF0000"/>
                </a:solidFill>
              </a:rPr>
              <a:t>IS</a:t>
            </a:r>
            <a:r>
              <a:rPr lang="en-US" sz="2400" b="1" dirty="0">
                <a:solidFill>
                  <a:srgbClr val="FF0000"/>
                </a:solidFill>
              </a:rPr>
              <a:t>=-0.002)</a:t>
            </a:r>
            <a:r>
              <a:rPr lang="en-US" sz="2400" b="1" dirty="0"/>
              <a:t>, </a:t>
            </a:r>
            <a:r>
              <a:rPr lang="en-US" sz="2400" b="1" dirty="0" smtClean="0"/>
              <a:t>the </a:t>
            </a:r>
            <a:r>
              <a:rPr lang="en-US" sz="2400" b="1" dirty="0"/>
              <a:t>strongest ancestry-based population subdivision </a:t>
            </a:r>
            <a:r>
              <a:rPr lang="en-US" sz="2400" b="1" dirty="0" smtClean="0">
                <a:solidFill>
                  <a:srgbClr val="FF0000"/>
                </a:solidFill>
              </a:rPr>
              <a:t>(F</a:t>
            </a:r>
            <a:r>
              <a:rPr lang="en-US" sz="2400" b="1" baseline="-25000" dirty="0" smtClean="0">
                <a:solidFill>
                  <a:srgbClr val="FF0000"/>
                </a:solidFill>
              </a:rPr>
              <a:t>IT</a:t>
            </a:r>
            <a:r>
              <a:rPr lang="en-US" sz="2400" b="1" dirty="0" smtClean="0">
                <a:solidFill>
                  <a:srgbClr val="FF0000"/>
                </a:solidFill>
              </a:rPr>
              <a:t>=0.012, </a:t>
            </a:r>
            <a:r>
              <a:rPr lang="en-US" sz="2400" b="1" dirty="0" err="1" smtClean="0">
                <a:solidFill>
                  <a:srgbClr val="FF0000"/>
                </a:solidFill>
              </a:rPr>
              <a:t>rho</a:t>
            </a:r>
            <a:r>
              <a:rPr lang="en-US" sz="2400" b="1" baseline="-25000" dirty="0" err="1" smtClean="0">
                <a:solidFill>
                  <a:srgbClr val="FF0000"/>
                </a:solidFill>
              </a:rPr>
              <a:t>FIT</a:t>
            </a:r>
            <a:r>
              <a:rPr lang="en-US" sz="2400" b="1" baseline="-25000" dirty="0">
                <a:solidFill>
                  <a:srgbClr val="FF0000"/>
                </a:solidFill>
              </a:rPr>
              <a:t>-FST</a:t>
            </a:r>
            <a:r>
              <a:rPr lang="en-US" sz="2400" b="1" dirty="0" smtClean="0">
                <a:solidFill>
                  <a:srgbClr val="FF0000"/>
                </a:solidFill>
              </a:rPr>
              <a:t>= 0.38</a:t>
            </a:r>
            <a:r>
              <a:rPr lang="en-US" sz="2400" b="1" dirty="0">
                <a:solidFill>
                  <a:srgbClr val="FF0000"/>
                </a:solidFill>
              </a:rPr>
              <a:t>, p&lt;10</a:t>
            </a:r>
            <a:r>
              <a:rPr lang="en-US" sz="2400" b="1" baseline="30000" dirty="0">
                <a:solidFill>
                  <a:srgbClr val="FF0000"/>
                </a:solidFill>
              </a:rPr>
              <a:t>-16</a:t>
            </a:r>
            <a:r>
              <a:rPr lang="en-US" sz="2400" b="1" dirty="0">
                <a:solidFill>
                  <a:srgbClr val="FF0000"/>
                </a:solidFill>
              </a:rPr>
              <a:t>)</a:t>
            </a:r>
            <a:r>
              <a:rPr lang="en-US" sz="2400" b="1" dirty="0"/>
              <a:t> </a:t>
            </a:r>
          </a:p>
        </p:txBody>
      </p:sp>
      <p:sp>
        <p:nvSpPr>
          <p:cNvPr id="12" name="Rectangle 11"/>
          <p:cNvSpPr/>
          <p:nvPr/>
        </p:nvSpPr>
        <p:spPr>
          <a:xfrm>
            <a:off x="4176464" y="1643316"/>
            <a:ext cx="4572000" cy="1569660"/>
          </a:xfrm>
          <a:prstGeom prst="rect">
            <a:avLst/>
          </a:prstGeom>
        </p:spPr>
        <p:txBody>
          <a:bodyPr>
            <a:spAutoFit/>
          </a:bodyPr>
          <a:lstStyle/>
          <a:p>
            <a:r>
              <a:rPr lang="en-US" sz="2400" b="1" dirty="0"/>
              <a:t>Salvador </a:t>
            </a:r>
            <a:r>
              <a:rPr lang="en-US" sz="2400" b="1" dirty="0" smtClean="0"/>
              <a:t>lighter </a:t>
            </a:r>
            <a:r>
              <a:rPr lang="en-US" sz="2400" b="1" dirty="0"/>
              <a:t>influence of both inbreeding and population subdivision </a:t>
            </a:r>
            <a:r>
              <a:rPr lang="en-US" sz="2400" b="1" dirty="0">
                <a:solidFill>
                  <a:srgbClr val="FF0000"/>
                </a:solidFill>
              </a:rPr>
              <a:t>(F</a:t>
            </a:r>
            <a:r>
              <a:rPr lang="en-US" sz="2400" b="1" baseline="-25000" dirty="0">
                <a:solidFill>
                  <a:srgbClr val="FF0000"/>
                </a:solidFill>
              </a:rPr>
              <a:t>IT</a:t>
            </a:r>
            <a:r>
              <a:rPr lang="en-US" sz="2400" b="1" dirty="0">
                <a:solidFill>
                  <a:srgbClr val="FF0000"/>
                </a:solidFill>
              </a:rPr>
              <a:t>=, 0.003, F</a:t>
            </a:r>
            <a:r>
              <a:rPr lang="en-US" sz="2400" b="1" baseline="-25000" dirty="0">
                <a:solidFill>
                  <a:srgbClr val="FF0000"/>
                </a:solidFill>
              </a:rPr>
              <a:t>IS</a:t>
            </a:r>
            <a:r>
              <a:rPr lang="en-US" sz="2400" b="1" dirty="0">
                <a:solidFill>
                  <a:srgbClr val="FF0000"/>
                </a:solidFill>
              </a:rPr>
              <a:t>=-0.001, </a:t>
            </a:r>
            <a:r>
              <a:rPr lang="en-US" sz="2400" b="1" dirty="0" err="1">
                <a:solidFill>
                  <a:srgbClr val="FF0000"/>
                </a:solidFill>
              </a:rPr>
              <a:t>rho</a:t>
            </a:r>
            <a:r>
              <a:rPr lang="en-US" sz="2400" b="1" baseline="-25000" dirty="0" err="1">
                <a:solidFill>
                  <a:srgbClr val="FF0000"/>
                </a:solidFill>
              </a:rPr>
              <a:t>FIT</a:t>
            </a:r>
            <a:r>
              <a:rPr lang="en-US" sz="2400" b="1" baseline="-25000" dirty="0">
                <a:solidFill>
                  <a:srgbClr val="FF0000"/>
                </a:solidFill>
              </a:rPr>
              <a:t>-FST</a:t>
            </a:r>
            <a:r>
              <a:rPr lang="en-US" sz="2400" b="1" dirty="0">
                <a:solidFill>
                  <a:srgbClr val="FF0000"/>
                </a:solidFill>
              </a:rPr>
              <a:t>=0.08, p&lt;10</a:t>
            </a:r>
            <a:r>
              <a:rPr lang="en-US" sz="2400" b="1" baseline="30000" dirty="0">
                <a:solidFill>
                  <a:srgbClr val="FF0000"/>
                </a:solidFill>
              </a:rPr>
              <a:t>-16</a:t>
            </a:r>
            <a:r>
              <a:rPr lang="en-US" sz="2400" b="1" dirty="0">
                <a:solidFill>
                  <a:srgbClr val="FF0000"/>
                </a:solidFill>
              </a:rPr>
              <a:t>)</a:t>
            </a:r>
            <a:r>
              <a:rPr lang="en-US" sz="2400" b="1" dirty="0"/>
              <a:t>. </a:t>
            </a:r>
          </a:p>
        </p:txBody>
      </p:sp>
      <p:sp>
        <p:nvSpPr>
          <p:cNvPr id="13" name="TextBox 12"/>
          <p:cNvSpPr txBox="1"/>
          <p:nvPr/>
        </p:nvSpPr>
        <p:spPr>
          <a:xfrm>
            <a:off x="539553" y="44624"/>
            <a:ext cx="8136904" cy="830997"/>
          </a:xfrm>
          <a:prstGeom prst="rect">
            <a:avLst/>
          </a:prstGeom>
          <a:noFill/>
        </p:spPr>
        <p:txBody>
          <a:bodyPr wrap="square" rtlCol="0">
            <a:spAutoFit/>
          </a:bodyPr>
          <a:lstStyle/>
          <a:p>
            <a:pPr algn="ctr"/>
            <a:r>
              <a:rPr lang="en-US" sz="2400" b="1" u="sng" dirty="0" smtClean="0">
                <a:solidFill>
                  <a:srgbClr val="FF0000"/>
                </a:solidFill>
              </a:rPr>
              <a:t>How admixture and their </a:t>
            </a:r>
            <a:r>
              <a:rPr lang="en-US" sz="2400" b="1" u="sng" dirty="0" err="1" smtClean="0">
                <a:solidFill>
                  <a:srgbClr val="FF0000"/>
                </a:solidFill>
              </a:rPr>
              <a:t>distict</a:t>
            </a:r>
            <a:r>
              <a:rPr lang="en-US" sz="2400" b="1" u="sng" dirty="0" smtClean="0">
                <a:solidFill>
                  <a:srgbClr val="FF0000"/>
                </a:solidFill>
              </a:rPr>
              <a:t> demographic histories influenced the genetic structure of these populations?</a:t>
            </a:r>
            <a:endParaRPr lang="en-US" sz="2400" b="1" u="sng" dirty="0">
              <a:solidFill>
                <a:srgbClr val="FF0000"/>
              </a:solidFill>
            </a:endParaRPr>
          </a:p>
        </p:txBody>
      </p:sp>
    </p:spTree>
    <p:extLst>
      <p:ext uri="{BB962C8B-B14F-4D97-AF65-F5344CB8AC3E}">
        <p14:creationId xmlns:p14="http://schemas.microsoft.com/office/powerpoint/2010/main" val="299973340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8" y="2049809"/>
            <a:ext cx="7704856" cy="3539431"/>
          </a:xfrm>
          <a:prstGeom prst="rect">
            <a:avLst/>
          </a:prstGeom>
          <a:noFill/>
        </p:spPr>
        <p:txBody>
          <a:bodyPr wrap="square" rtlCol="0">
            <a:spAutoFit/>
          </a:bodyPr>
          <a:lstStyle/>
          <a:p>
            <a:pPr algn="ctr"/>
            <a:r>
              <a:rPr lang="en-US" sz="2800" b="1" dirty="0" smtClean="0"/>
              <a:t>- </a:t>
            </a:r>
            <a:r>
              <a:rPr lang="en-US" sz="2800" b="1" dirty="0" err="1" smtClean="0"/>
              <a:t>Assortative</a:t>
            </a:r>
            <a:r>
              <a:rPr lang="en-US" sz="2800" b="1" dirty="0" smtClean="0"/>
              <a:t> mating by relatedness and by ancestry have modeled the genetic structure of Brazilian populations in different ways</a:t>
            </a:r>
          </a:p>
          <a:p>
            <a:pPr marL="285750" indent="-285750" algn="ctr">
              <a:buFontTx/>
              <a:buChar char="-"/>
            </a:pPr>
            <a:endParaRPr lang="en-US" sz="2800" b="1" dirty="0"/>
          </a:p>
          <a:p>
            <a:pPr marL="285750" indent="-285750" algn="ctr">
              <a:buFontTx/>
              <a:buChar char="-"/>
            </a:pPr>
            <a:r>
              <a:rPr lang="en-US" sz="2800" b="1" dirty="0" smtClean="0"/>
              <a:t>Departure from HW equilibrium is real in admixed populations and should not be applied when performing QC-filtering data, and should be considered in association tests for GWAS</a:t>
            </a:r>
          </a:p>
        </p:txBody>
      </p:sp>
      <p:sp>
        <p:nvSpPr>
          <p:cNvPr id="3" name="TextBox 2"/>
          <p:cNvSpPr txBox="1"/>
          <p:nvPr/>
        </p:nvSpPr>
        <p:spPr>
          <a:xfrm>
            <a:off x="467543" y="674693"/>
            <a:ext cx="8424937" cy="954107"/>
          </a:xfrm>
          <a:prstGeom prst="rect">
            <a:avLst/>
          </a:prstGeom>
          <a:noFill/>
        </p:spPr>
        <p:txBody>
          <a:bodyPr wrap="square" rtlCol="0">
            <a:spAutoFit/>
          </a:bodyPr>
          <a:lstStyle/>
          <a:p>
            <a:pPr algn="ctr"/>
            <a:r>
              <a:rPr lang="en-US" sz="2800" b="1" u="sng" dirty="0" smtClean="0">
                <a:solidFill>
                  <a:srgbClr val="FF0000"/>
                </a:solidFill>
              </a:rPr>
              <a:t>How admixture and their </a:t>
            </a:r>
            <a:r>
              <a:rPr lang="en-US" sz="2800" b="1" u="sng" dirty="0" err="1" smtClean="0">
                <a:solidFill>
                  <a:srgbClr val="FF0000"/>
                </a:solidFill>
              </a:rPr>
              <a:t>distict</a:t>
            </a:r>
            <a:r>
              <a:rPr lang="en-US" sz="2800" b="1" u="sng" dirty="0" smtClean="0">
                <a:solidFill>
                  <a:srgbClr val="FF0000"/>
                </a:solidFill>
              </a:rPr>
              <a:t> demographic histories influenced the genetic structure of these populations?</a:t>
            </a:r>
            <a:endParaRPr lang="en-US" sz="2800" b="1" u="sng" dirty="0">
              <a:solidFill>
                <a:srgbClr val="FF0000"/>
              </a:solidFill>
            </a:endParaRPr>
          </a:p>
        </p:txBody>
      </p:sp>
    </p:spTree>
    <p:extLst>
      <p:ext uri="{BB962C8B-B14F-4D97-AF65-F5344CB8AC3E}">
        <p14:creationId xmlns:p14="http://schemas.microsoft.com/office/powerpoint/2010/main" val="340471822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1052736"/>
            <a:ext cx="8136904" cy="1384995"/>
          </a:xfrm>
          <a:prstGeom prst="rect">
            <a:avLst/>
          </a:prstGeom>
          <a:noFill/>
        </p:spPr>
        <p:txBody>
          <a:bodyPr wrap="square" rtlCol="0">
            <a:spAutoFit/>
          </a:bodyPr>
          <a:lstStyle/>
          <a:p>
            <a:pPr algn="ctr"/>
            <a:r>
              <a:rPr lang="en-US" sz="2800" b="1" dirty="0" smtClean="0">
                <a:solidFill>
                  <a:srgbClr val="FF0000"/>
                </a:solidFill>
              </a:rPr>
              <a:t>(2)</a:t>
            </a:r>
          </a:p>
          <a:p>
            <a:pPr algn="ctr"/>
            <a:r>
              <a:rPr lang="en-US" sz="2800" b="1" dirty="0" smtClean="0">
                <a:solidFill>
                  <a:srgbClr val="FF0000"/>
                </a:solidFill>
              </a:rPr>
              <a:t>WHAT IS THE PATTERN OF SUBCONTINENTAL ANCESTRY IN DIFFERENT BRAZILIAN POPULATIONS?</a:t>
            </a:r>
            <a:endParaRPr lang="en-US" sz="2800" b="1" dirty="0">
              <a:solidFill>
                <a:srgbClr val="FF0000"/>
              </a:solidFill>
            </a:endParaRPr>
          </a:p>
        </p:txBody>
      </p:sp>
      <p:sp>
        <p:nvSpPr>
          <p:cNvPr id="3" name="TextBox 2"/>
          <p:cNvSpPr txBox="1"/>
          <p:nvPr/>
        </p:nvSpPr>
        <p:spPr>
          <a:xfrm>
            <a:off x="1187624" y="2876744"/>
            <a:ext cx="6480720" cy="2308324"/>
          </a:xfrm>
          <a:prstGeom prst="rect">
            <a:avLst/>
          </a:prstGeom>
          <a:noFill/>
        </p:spPr>
        <p:txBody>
          <a:bodyPr wrap="square" rtlCol="0">
            <a:spAutoFit/>
          </a:bodyPr>
          <a:lstStyle/>
          <a:p>
            <a:pPr algn="ctr"/>
            <a:r>
              <a:rPr lang="en-US" sz="2400" dirty="0" smtClean="0"/>
              <a:t>Principal Component Analysis (</a:t>
            </a:r>
            <a:r>
              <a:rPr lang="en-US" sz="2400" dirty="0" err="1" smtClean="0"/>
              <a:t>eigenstrat</a:t>
            </a:r>
            <a:r>
              <a:rPr lang="en-US" sz="2400" dirty="0" smtClean="0"/>
              <a:t>) and model-based unsupervised ADMIXTURE analysis (Alexander et al. 2010) </a:t>
            </a:r>
            <a:endParaRPr lang="en-US" sz="2400" dirty="0" smtClean="0"/>
          </a:p>
          <a:p>
            <a:pPr algn="ctr"/>
            <a:endParaRPr lang="en-US" sz="2400" dirty="0"/>
          </a:p>
          <a:p>
            <a:pPr algn="ctr"/>
            <a:r>
              <a:rPr lang="en-US" sz="2400" dirty="0" smtClean="0"/>
              <a:t>We left one individual for each set of related individuals</a:t>
            </a:r>
          </a:p>
        </p:txBody>
      </p:sp>
    </p:spTree>
    <p:extLst>
      <p:ext uri="{BB962C8B-B14F-4D97-AF65-F5344CB8AC3E}">
        <p14:creationId xmlns:p14="http://schemas.microsoft.com/office/powerpoint/2010/main" val="217436282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upo 10"/>
          <p:cNvGrpSpPr/>
          <p:nvPr/>
        </p:nvGrpSpPr>
        <p:grpSpPr>
          <a:xfrm>
            <a:off x="1764481" y="837133"/>
            <a:ext cx="6911975" cy="6264275"/>
            <a:chOff x="1331640" y="621109"/>
            <a:chExt cx="6911975" cy="6264275"/>
          </a:xfrm>
        </p:grpSpPr>
        <p:pic>
          <p:nvPicPr>
            <p:cNvPr id="1024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640" y="621109"/>
              <a:ext cx="6911975" cy="62642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CaixaDeTexto 7"/>
            <p:cNvSpPr txBox="1"/>
            <p:nvPr/>
          </p:nvSpPr>
          <p:spPr>
            <a:xfrm>
              <a:off x="5076056" y="908720"/>
              <a:ext cx="1719679" cy="369332"/>
            </a:xfrm>
            <a:prstGeom prst="rect">
              <a:avLst/>
            </a:prstGeom>
            <a:noFill/>
          </p:spPr>
          <p:txBody>
            <a:bodyPr wrap="none" rtlCol="0">
              <a:spAutoFit/>
            </a:bodyPr>
            <a:lstStyle/>
            <a:p>
              <a:r>
                <a:rPr lang="pt-BR" b="1" dirty="0" smtClean="0">
                  <a:solidFill>
                    <a:srgbClr val="92D050"/>
                  </a:solidFill>
                </a:rPr>
                <a:t>NORTH EUROPE</a:t>
              </a:r>
              <a:endParaRPr lang="pt-BR" b="1" dirty="0">
                <a:solidFill>
                  <a:srgbClr val="92D050"/>
                </a:solidFill>
              </a:endParaRPr>
            </a:p>
          </p:txBody>
        </p:sp>
        <p:sp>
          <p:nvSpPr>
            <p:cNvPr id="9" name="CaixaDeTexto 8"/>
            <p:cNvSpPr txBox="1"/>
            <p:nvPr/>
          </p:nvSpPr>
          <p:spPr>
            <a:xfrm>
              <a:off x="3275856" y="3429000"/>
              <a:ext cx="1697475" cy="369332"/>
            </a:xfrm>
            <a:prstGeom prst="rect">
              <a:avLst/>
            </a:prstGeom>
            <a:noFill/>
          </p:spPr>
          <p:txBody>
            <a:bodyPr wrap="none" rtlCol="0">
              <a:spAutoFit/>
            </a:bodyPr>
            <a:lstStyle/>
            <a:p>
              <a:r>
                <a:rPr lang="pt-BR" b="1" dirty="0" smtClean="0">
                  <a:solidFill>
                    <a:srgbClr val="456A2C"/>
                  </a:solidFill>
                </a:rPr>
                <a:t>SOUTH EUROPE</a:t>
              </a:r>
              <a:endParaRPr lang="pt-BR" b="1" dirty="0">
                <a:solidFill>
                  <a:srgbClr val="456A2C"/>
                </a:solidFill>
              </a:endParaRPr>
            </a:p>
          </p:txBody>
        </p:sp>
        <p:sp>
          <p:nvSpPr>
            <p:cNvPr id="10" name="CaixaDeTexto 9"/>
            <p:cNvSpPr txBox="1"/>
            <p:nvPr/>
          </p:nvSpPr>
          <p:spPr>
            <a:xfrm>
              <a:off x="3203848" y="5291916"/>
              <a:ext cx="1477237" cy="369332"/>
            </a:xfrm>
            <a:prstGeom prst="rect">
              <a:avLst/>
            </a:prstGeom>
            <a:noFill/>
          </p:spPr>
          <p:txBody>
            <a:bodyPr wrap="none" rtlCol="0">
              <a:spAutoFit/>
            </a:bodyPr>
            <a:lstStyle/>
            <a:p>
              <a:r>
                <a:rPr lang="pt-BR" b="1" dirty="0" smtClean="0"/>
                <a:t>MIDDLE EAST</a:t>
              </a:r>
              <a:endParaRPr lang="pt-BR" b="1" dirty="0"/>
            </a:p>
          </p:txBody>
        </p:sp>
      </p:grpSp>
      <p:sp>
        <p:nvSpPr>
          <p:cNvPr id="10242" name="Text Box 2"/>
          <p:cNvSpPr txBox="1">
            <a:spLocks noChangeArrowheads="1"/>
          </p:cNvSpPr>
          <p:nvPr/>
        </p:nvSpPr>
        <p:spPr bwMode="auto">
          <a:xfrm>
            <a:off x="-12700" y="576264"/>
            <a:ext cx="2208436" cy="836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7240" rIns="90000" bIns="450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buClrTx/>
              <a:buFontTx/>
              <a:buNone/>
            </a:pPr>
            <a:r>
              <a:rPr lang="pt-BR" dirty="0"/>
              <a:t> 331.792 </a:t>
            </a:r>
            <a:r>
              <a:rPr lang="pt-BR" dirty="0" err="1"/>
              <a:t>SNPs</a:t>
            </a:r>
            <a:endParaRPr lang="pt-BR" dirty="0"/>
          </a:p>
          <a:p>
            <a:pPr>
              <a:buClrTx/>
              <a:buFontTx/>
              <a:buNone/>
            </a:pPr>
            <a:r>
              <a:rPr lang="pt-BR" dirty="0"/>
              <a:t> 8002 </a:t>
            </a:r>
            <a:r>
              <a:rPr lang="pt-BR" dirty="0" err="1"/>
              <a:t>individuals</a:t>
            </a:r>
            <a:endParaRPr lang="pt-BR" dirty="0"/>
          </a:p>
        </p:txBody>
      </p:sp>
      <p:sp>
        <p:nvSpPr>
          <p:cNvPr id="10241" name="Rectangle 1"/>
          <p:cNvSpPr>
            <a:spLocks noChangeArrowheads="1"/>
          </p:cNvSpPr>
          <p:nvPr/>
        </p:nvSpPr>
        <p:spPr bwMode="auto">
          <a:xfrm>
            <a:off x="1979713" y="44624"/>
            <a:ext cx="5904656" cy="9526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gn="ctr" hangingPunct="1">
              <a:lnSpc>
                <a:spcPct val="100000"/>
              </a:lnSpc>
              <a:buClrTx/>
              <a:buFontTx/>
              <a:buNone/>
            </a:pPr>
            <a:r>
              <a:rPr lang="pt-BR" sz="2800" b="1" dirty="0" smtClean="0">
                <a:latin typeface="Calibri" panose="020F0502020204030204" pitchFamily="34" charset="0"/>
              </a:rPr>
              <a:t>PCA: World Parental </a:t>
            </a:r>
            <a:r>
              <a:rPr lang="pt-BR" sz="2800" b="1" dirty="0" err="1" smtClean="0">
                <a:latin typeface="Calibri" panose="020F0502020204030204" pitchFamily="34" charset="0"/>
              </a:rPr>
              <a:t>Populations</a:t>
            </a:r>
            <a:r>
              <a:rPr lang="pt-BR" sz="2800" b="1" dirty="0" smtClean="0">
                <a:latin typeface="Calibri" panose="020F0502020204030204" pitchFamily="34" charset="0"/>
              </a:rPr>
              <a:t>  (HGDP, </a:t>
            </a:r>
            <a:r>
              <a:rPr lang="pt-BR" sz="2800" b="1" dirty="0" err="1" smtClean="0">
                <a:latin typeface="Calibri" panose="020F0502020204030204" pitchFamily="34" charset="0"/>
              </a:rPr>
              <a:t>HapMap</a:t>
            </a:r>
            <a:r>
              <a:rPr lang="pt-BR" sz="2800" b="1" dirty="0" smtClean="0">
                <a:latin typeface="Calibri" panose="020F0502020204030204" pitchFamily="34" charset="0"/>
              </a:rPr>
              <a:t>, 1KG Project)</a:t>
            </a:r>
            <a:endParaRPr lang="pt-BR" sz="2800" b="1" dirty="0">
              <a:latin typeface="Calibri" panose="020F0502020204030204" pitchFamily="34" charset="0"/>
            </a:endParaRPr>
          </a:p>
        </p:txBody>
      </p:sp>
    </p:spTree>
    <p:extLst>
      <p:ext uri="{BB962C8B-B14F-4D97-AF65-F5344CB8AC3E}">
        <p14:creationId xmlns:p14="http://schemas.microsoft.com/office/powerpoint/2010/main" val="3926640040"/>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963" y="404668"/>
            <a:ext cx="7343775" cy="64976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41" name="Rectangle 1"/>
          <p:cNvSpPr>
            <a:spLocks noChangeArrowheads="1"/>
          </p:cNvSpPr>
          <p:nvPr/>
        </p:nvSpPr>
        <p:spPr bwMode="auto">
          <a:xfrm>
            <a:off x="1043608" y="44624"/>
            <a:ext cx="7560840" cy="52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gn="ctr" hangingPunct="1">
              <a:lnSpc>
                <a:spcPct val="100000"/>
              </a:lnSpc>
              <a:buClrTx/>
              <a:buFontTx/>
              <a:buNone/>
            </a:pPr>
            <a:r>
              <a:rPr lang="pt-BR" sz="2800" b="1" dirty="0" smtClean="0">
                <a:latin typeface="Calibri" panose="020F0502020204030204" pitchFamily="34" charset="0"/>
              </a:rPr>
              <a:t>PCA: World Parental </a:t>
            </a:r>
            <a:r>
              <a:rPr lang="pt-BR" sz="2800" b="1" dirty="0" err="1" smtClean="0">
                <a:latin typeface="Calibri" panose="020F0502020204030204" pitchFamily="34" charset="0"/>
              </a:rPr>
              <a:t>Populations</a:t>
            </a:r>
            <a:r>
              <a:rPr lang="pt-BR" sz="2800" b="1" dirty="0" smtClean="0">
                <a:latin typeface="Calibri" panose="020F0502020204030204" pitchFamily="34" charset="0"/>
              </a:rPr>
              <a:t> </a:t>
            </a:r>
            <a:r>
              <a:rPr lang="pt-BR" sz="2800" b="1" dirty="0" err="1" smtClean="0">
                <a:latin typeface="Calibri" panose="020F0502020204030204" pitchFamily="34" charset="0"/>
              </a:rPr>
              <a:t>and</a:t>
            </a:r>
            <a:r>
              <a:rPr lang="pt-BR" sz="2800" b="1" dirty="0" smtClean="0">
                <a:latin typeface="Calibri" panose="020F0502020204030204" pitchFamily="34" charset="0"/>
              </a:rPr>
              <a:t> </a:t>
            </a:r>
            <a:r>
              <a:rPr lang="pt-BR" sz="2800" b="1" u="sng" dirty="0" err="1" smtClean="0">
                <a:solidFill>
                  <a:srgbClr val="FF0000"/>
                </a:solidFill>
                <a:latin typeface="Calibri" panose="020F0502020204030204" pitchFamily="34" charset="0"/>
              </a:rPr>
              <a:t>Brazilians</a:t>
            </a:r>
            <a:r>
              <a:rPr lang="pt-BR" sz="2800" b="1" u="sng" dirty="0" smtClean="0">
                <a:solidFill>
                  <a:srgbClr val="FF0000"/>
                </a:solidFill>
                <a:latin typeface="Calibri" panose="020F0502020204030204" pitchFamily="34" charset="0"/>
              </a:rPr>
              <a:t> </a:t>
            </a:r>
            <a:endParaRPr lang="pt-BR" sz="2800" b="1" u="sng" dirty="0">
              <a:solidFill>
                <a:srgbClr val="FF0000"/>
              </a:solidFill>
              <a:latin typeface="Calibri" panose="020F0502020204030204" pitchFamily="34" charset="0"/>
            </a:endParaRPr>
          </a:p>
        </p:txBody>
      </p:sp>
      <p:sp>
        <p:nvSpPr>
          <p:cNvPr id="10242" name="Text Box 2"/>
          <p:cNvSpPr txBox="1">
            <a:spLocks noChangeArrowheads="1"/>
          </p:cNvSpPr>
          <p:nvPr/>
        </p:nvSpPr>
        <p:spPr bwMode="auto">
          <a:xfrm>
            <a:off x="-12700" y="576267"/>
            <a:ext cx="1957388" cy="490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7240" rIns="90000" bIns="450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buClrTx/>
              <a:buFontTx/>
              <a:buNone/>
            </a:pPr>
            <a:r>
              <a:rPr lang="pt-BR" sz="1400"/>
              <a:t> 331.792 SNPs</a:t>
            </a:r>
          </a:p>
          <a:p>
            <a:pPr>
              <a:buClrTx/>
              <a:buFontTx/>
              <a:buNone/>
            </a:pPr>
            <a:r>
              <a:rPr lang="pt-BR" sz="1400"/>
              <a:t> 8002 individuals</a:t>
            </a:r>
          </a:p>
        </p:txBody>
      </p:sp>
      <p:sp>
        <p:nvSpPr>
          <p:cNvPr id="5" name="Elipse 4"/>
          <p:cNvSpPr/>
          <p:nvPr/>
        </p:nvSpPr>
        <p:spPr>
          <a:xfrm>
            <a:off x="2123728" y="2420888"/>
            <a:ext cx="504056" cy="648072"/>
          </a:xfrm>
          <a:prstGeom prst="ellipse">
            <a:avLst/>
          </a:prstGeom>
          <a:noFill/>
          <a:ln w="2857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Elipse 5"/>
          <p:cNvSpPr/>
          <p:nvPr/>
        </p:nvSpPr>
        <p:spPr>
          <a:xfrm>
            <a:off x="6372200" y="2492896"/>
            <a:ext cx="648072" cy="648072"/>
          </a:xfrm>
          <a:prstGeom prst="ellipse">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a:off x="6031925" y="3212977"/>
            <a:ext cx="988347" cy="646331"/>
          </a:xfrm>
          <a:prstGeom prst="rect">
            <a:avLst/>
          </a:prstGeom>
          <a:noFill/>
        </p:spPr>
        <p:txBody>
          <a:bodyPr wrap="square" rtlCol="0">
            <a:spAutoFit/>
          </a:bodyPr>
          <a:lstStyle/>
          <a:p>
            <a:r>
              <a:rPr lang="pt-BR" b="1" dirty="0" smtClean="0">
                <a:solidFill>
                  <a:schemeClr val="accent2">
                    <a:lumMod val="75000"/>
                  </a:schemeClr>
                </a:solidFill>
              </a:rPr>
              <a:t>NATIVES</a:t>
            </a:r>
            <a:endParaRPr lang="pt-BR" b="1" dirty="0">
              <a:solidFill>
                <a:schemeClr val="accent2">
                  <a:lumMod val="75000"/>
                </a:schemeClr>
              </a:solidFill>
            </a:endParaRPr>
          </a:p>
        </p:txBody>
      </p:sp>
      <p:sp>
        <p:nvSpPr>
          <p:cNvPr id="8" name="CaixaDeTexto 7"/>
          <p:cNvSpPr txBox="1"/>
          <p:nvPr/>
        </p:nvSpPr>
        <p:spPr>
          <a:xfrm>
            <a:off x="5076058" y="908720"/>
            <a:ext cx="1719679" cy="369332"/>
          </a:xfrm>
          <a:prstGeom prst="rect">
            <a:avLst/>
          </a:prstGeom>
          <a:noFill/>
        </p:spPr>
        <p:txBody>
          <a:bodyPr wrap="none" rtlCol="0">
            <a:spAutoFit/>
          </a:bodyPr>
          <a:lstStyle/>
          <a:p>
            <a:r>
              <a:rPr lang="pt-BR" b="1" dirty="0" smtClean="0">
                <a:solidFill>
                  <a:srgbClr val="92D050"/>
                </a:solidFill>
              </a:rPr>
              <a:t>NORTH EUROPE</a:t>
            </a:r>
            <a:endParaRPr lang="pt-BR" b="1" dirty="0">
              <a:solidFill>
                <a:srgbClr val="92D050"/>
              </a:solidFill>
            </a:endParaRPr>
          </a:p>
        </p:txBody>
      </p:sp>
      <p:sp>
        <p:nvSpPr>
          <p:cNvPr id="9" name="CaixaDeTexto 8"/>
          <p:cNvSpPr txBox="1"/>
          <p:nvPr/>
        </p:nvSpPr>
        <p:spPr>
          <a:xfrm>
            <a:off x="3275858" y="3429000"/>
            <a:ext cx="1697475" cy="369332"/>
          </a:xfrm>
          <a:prstGeom prst="rect">
            <a:avLst/>
          </a:prstGeom>
          <a:noFill/>
        </p:spPr>
        <p:txBody>
          <a:bodyPr wrap="none" rtlCol="0">
            <a:spAutoFit/>
          </a:bodyPr>
          <a:lstStyle/>
          <a:p>
            <a:r>
              <a:rPr lang="pt-BR" b="1" dirty="0" smtClean="0">
                <a:solidFill>
                  <a:srgbClr val="456A2C"/>
                </a:solidFill>
              </a:rPr>
              <a:t>SOUTH EUROPE</a:t>
            </a:r>
            <a:endParaRPr lang="pt-BR" b="1" dirty="0">
              <a:solidFill>
                <a:srgbClr val="456A2C"/>
              </a:solidFill>
            </a:endParaRPr>
          </a:p>
        </p:txBody>
      </p:sp>
      <p:sp>
        <p:nvSpPr>
          <p:cNvPr id="10" name="CaixaDeTexto 9"/>
          <p:cNvSpPr txBox="1"/>
          <p:nvPr/>
        </p:nvSpPr>
        <p:spPr>
          <a:xfrm>
            <a:off x="3203850" y="5291916"/>
            <a:ext cx="1477237" cy="369332"/>
          </a:xfrm>
          <a:prstGeom prst="rect">
            <a:avLst/>
          </a:prstGeom>
          <a:noFill/>
        </p:spPr>
        <p:txBody>
          <a:bodyPr wrap="none" rtlCol="0">
            <a:spAutoFit/>
          </a:bodyPr>
          <a:lstStyle/>
          <a:p>
            <a:r>
              <a:rPr lang="pt-BR" b="1" dirty="0" smtClean="0"/>
              <a:t>MIDDLE EAST</a:t>
            </a:r>
            <a:endParaRPr lang="pt-BR" b="1" dirty="0"/>
          </a:p>
        </p:txBody>
      </p:sp>
      <p:sp>
        <p:nvSpPr>
          <p:cNvPr id="11" name="Elipse 10"/>
          <p:cNvSpPr/>
          <p:nvPr/>
        </p:nvSpPr>
        <p:spPr>
          <a:xfrm>
            <a:off x="4499992" y="1412776"/>
            <a:ext cx="1008112" cy="388843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926640040"/>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5576" y="2723436"/>
            <a:ext cx="7272808" cy="1938992"/>
          </a:xfrm>
          <a:prstGeom prst="rect">
            <a:avLst/>
          </a:prstGeom>
          <a:noFill/>
        </p:spPr>
        <p:txBody>
          <a:bodyPr wrap="square" rtlCol="0">
            <a:spAutoFit/>
          </a:bodyPr>
          <a:lstStyle/>
          <a:p>
            <a:pPr algn="ctr"/>
            <a:r>
              <a:rPr lang="en-US" sz="2400" b="1" dirty="0" smtClean="0">
                <a:solidFill>
                  <a:srgbClr val="FF0000"/>
                </a:solidFill>
              </a:rPr>
              <a:t>EUROPEAN ANCESTRY:</a:t>
            </a:r>
          </a:p>
          <a:p>
            <a:pPr algn="ctr"/>
            <a:r>
              <a:rPr lang="en-US" sz="2400" b="1" dirty="0" smtClean="0"/>
              <a:t>An important component of European diversity, not restricted to the Iberian Peninsula, and including part of Northern European and Middle Eastern diversity is present in Brazilians </a:t>
            </a:r>
            <a:endParaRPr lang="en-US" sz="2400" b="1" dirty="0"/>
          </a:p>
        </p:txBody>
      </p:sp>
      <p:sp>
        <p:nvSpPr>
          <p:cNvPr id="4" name="TextBox 3"/>
          <p:cNvSpPr txBox="1"/>
          <p:nvPr/>
        </p:nvSpPr>
        <p:spPr>
          <a:xfrm>
            <a:off x="467544" y="1052736"/>
            <a:ext cx="8136904" cy="954107"/>
          </a:xfrm>
          <a:prstGeom prst="rect">
            <a:avLst/>
          </a:prstGeom>
          <a:noFill/>
        </p:spPr>
        <p:txBody>
          <a:bodyPr wrap="square" rtlCol="0">
            <a:spAutoFit/>
          </a:bodyPr>
          <a:lstStyle/>
          <a:p>
            <a:pPr algn="ctr"/>
            <a:r>
              <a:rPr lang="en-US" sz="2800" b="1" dirty="0" smtClean="0">
                <a:solidFill>
                  <a:srgbClr val="FF0000"/>
                </a:solidFill>
              </a:rPr>
              <a:t>WHAT IS THE PATTERN OF SUBCONTINENTAL ANCESTRY IN DIFFERENT BRAZILIAN POPULATIONS?</a:t>
            </a:r>
            <a:endParaRPr lang="en-US" sz="2800" b="1" dirty="0">
              <a:solidFill>
                <a:srgbClr val="FF0000"/>
              </a:solidFill>
            </a:endParaRPr>
          </a:p>
        </p:txBody>
      </p:sp>
    </p:spTree>
    <p:extLst>
      <p:ext uri="{BB962C8B-B14F-4D97-AF65-F5344CB8AC3E}">
        <p14:creationId xmlns:p14="http://schemas.microsoft.com/office/powerpoint/2010/main" val="234844995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10579" y="2184016"/>
            <a:ext cx="9291426" cy="830997"/>
          </a:xfrm>
          <a:prstGeom prst="rect">
            <a:avLst/>
          </a:prstGeom>
          <a:noFill/>
        </p:spPr>
        <p:txBody>
          <a:bodyPr wrap="none" rtlCol="0">
            <a:spAutoFit/>
          </a:bodyPr>
          <a:lstStyle/>
          <a:p>
            <a:pPr algn="ctr"/>
            <a:r>
              <a:rPr lang="pt-BR" sz="2400" b="1" dirty="0" err="1" smtClean="0"/>
              <a:t>Admixture</a:t>
            </a:r>
            <a:r>
              <a:rPr lang="pt-BR" sz="2400" b="1" dirty="0" smtClean="0"/>
              <a:t> </a:t>
            </a:r>
            <a:r>
              <a:rPr lang="pt-BR" sz="2400" b="1" dirty="0" err="1" smtClean="0"/>
              <a:t>Analysis</a:t>
            </a:r>
            <a:r>
              <a:rPr lang="pt-BR" sz="2400" b="1" dirty="0" smtClean="0"/>
              <a:t>, K = 7</a:t>
            </a:r>
          </a:p>
          <a:p>
            <a:pPr algn="ctr"/>
            <a:r>
              <a:rPr lang="pt-BR" sz="2400" b="1" dirty="0" smtClean="0"/>
              <a:t>Parental </a:t>
            </a:r>
            <a:r>
              <a:rPr lang="pt-BR" sz="2400" b="1" dirty="0" err="1" smtClean="0"/>
              <a:t>Populations</a:t>
            </a:r>
            <a:r>
              <a:rPr lang="pt-BR" sz="2400" b="1" dirty="0" smtClean="0"/>
              <a:t> </a:t>
            </a:r>
            <a:r>
              <a:rPr lang="pt-BR" sz="2400" b="1" dirty="0" err="1" smtClean="0"/>
              <a:t>and</a:t>
            </a:r>
            <a:r>
              <a:rPr lang="pt-BR" sz="2400" b="1" dirty="0" smtClean="0"/>
              <a:t> </a:t>
            </a:r>
            <a:r>
              <a:rPr lang="pt-BR" sz="2400" b="1" dirty="0" err="1" smtClean="0"/>
              <a:t>Brazilians</a:t>
            </a:r>
            <a:r>
              <a:rPr lang="pt-BR" sz="2400" b="1" dirty="0" smtClean="0"/>
              <a:t> </a:t>
            </a:r>
            <a:r>
              <a:rPr lang="pt-BR" sz="2400" b="1" dirty="0" err="1" smtClean="0"/>
              <a:t>with</a:t>
            </a:r>
            <a:r>
              <a:rPr lang="pt-BR" sz="2400" b="1" dirty="0" smtClean="0"/>
              <a:t> </a:t>
            </a:r>
            <a:r>
              <a:rPr lang="pt-BR" sz="2400" b="1" u="sng" dirty="0" smtClean="0"/>
              <a:t>&gt;70% </a:t>
            </a:r>
            <a:r>
              <a:rPr lang="pt-BR" sz="2400" b="1" u="sng" dirty="0" err="1" smtClean="0"/>
              <a:t>African</a:t>
            </a:r>
            <a:r>
              <a:rPr lang="pt-BR" sz="2400" b="1" u="sng" dirty="0" smtClean="0"/>
              <a:t> </a:t>
            </a:r>
            <a:r>
              <a:rPr lang="pt-BR" sz="2400" b="1" u="sng" dirty="0" err="1" smtClean="0"/>
              <a:t>ancestry</a:t>
            </a:r>
            <a:r>
              <a:rPr lang="pt-BR" sz="2400" b="1" dirty="0" smtClean="0"/>
              <a:t> (n=204)</a:t>
            </a:r>
            <a:endParaRPr lang="pt-BR" sz="2400" b="1"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652508"/>
            <a:ext cx="9144000" cy="21636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have direita 4"/>
          <p:cNvSpPr/>
          <p:nvPr/>
        </p:nvSpPr>
        <p:spPr>
          <a:xfrm rot="5400000">
            <a:off x="2971800" y="4541596"/>
            <a:ext cx="304800" cy="2286000"/>
          </a:xfrm>
          <a:prstGeom prst="righ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pt-BR"/>
          </a:p>
        </p:txBody>
      </p:sp>
      <p:sp>
        <p:nvSpPr>
          <p:cNvPr id="6" name="CaixaDeTexto 5"/>
          <p:cNvSpPr txBox="1"/>
          <p:nvPr/>
        </p:nvSpPr>
        <p:spPr>
          <a:xfrm>
            <a:off x="2624025" y="5912922"/>
            <a:ext cx="856988" cy="369332"/>
          </a:xfrm>
          <a:prstGeom prst="rect">
            <a:avLst/>
          </a:prstGeom>
          <a:noFill/>
        </p:spPr>
        <p:txBody>
          <a:bodyPr wrap="none" rtlCol="0">
            <a:spAutoFit/>
          </a:bodyPr>
          <a:lstStyle/>
          <a:p>
            <a:r>
              <a:rPr lang="pt-BR" dirty="0" err="1" smtClean="0"/>
              <a:t>Europe</a:t>
            </a:r>
            <a:endParaRPr lang="pt-BR" dirty="0"/>
          </a:p>
        </p:txBody>
      </p:sp>
      <p:sp>
        <p:nvSpPr>
          <p:cNvPr id="7" name="Chave direita 6"/>
          <p:cNvSpPr/>
          <p:nvPr/>
        </p:nvSpPr>
        <p:spPr>
          <a:xfrm rot="5400000">
            <a:off x="4419600" y="5361225"/>
            <a:ext cx="304800" cy="609600"/>
          </a:xfrm>
          <a:prstGeom prst="righ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pt-BR"/>
          </a:p>
        </p:txBody>
      </p:sp>
      <p:sp>
        <p:nvSpPr>
          <p:cNvPr id="8" name="Chave direita 7"/>
          <p:cNvSpPr/>
          <p:nvPr/>
        </p:nvSpPr>
        <p:spPr>
          <a:xfrm rot="5400000">
            <a:off x="1219200" y="5073572"/>
            <a:ext cx="304800" cy="1219200"/>
          </a:xfrm>
          <a:prstGeom prst="righ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pt-BR"/>
          </a:p>
        </p:txBody>
      </p:sp>
      <p:sp>
        <p:nvSpPr>
          <p:cNvPr id="9" name="Chave direita 8"/>
          <p:cNvSpPr/>
          <p:nvPr/>
        </p:nvSpPr>
        <p:spPr>
          <a:xfrm rot="5400000">
            <a:off x="5521836" y="5367239"/>
            <a:ext cx="304800" cy="634721"/>
          </a:xfrm>
          <a:prstGeom prst="righ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pt-BR"/>
          </a:p>
        </p:txBody>
      </p:sp>
      <p:sp>
        <p:nvSpPr>
          <p:cNvPr id="10" name="Chave direita 9"/>
          <p:cNvSpPr/>
          <p:nvPr/>
        </p:nvSpPr>
        <p:spPr>
          <a:xfrm rot="5400000">
            <a:off x="4962343" y="5459518"/>
            <a:ext cx="304800" cy="432078"/>
          </a:xfrm>
          <a:prstGeom prst="righ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pt-BR"/>
          </a:p>
        </p:txBody>
      </p:sp>
      <p:sp>
        <p:nvSpPr>
          <p:cNvPr id="11" name="Chave direita 10"/>
          <p:cNvSpPr/>
          <p:nvPr/>
        </p:nvSpPr>
        <p:spPr>
          <a:xfrm rot="5400000">
            <a:off x="6629400" y="5303600"/>
            <a:ext cx="304800" cy="761999"/>
          </a:xfrm>
          <a:prstGeom prst="righ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pt-BR"/>
          </a:p>
        </p:txBody>
      </p:sp>
      <p:sp>
        <p:nvSpPr>
          <p:cNvPr id="12" name="CaixaDeTexto 11"/>
          <p:cNvSpPr txBox="1"/>
          <p:nvPr/>
        </p:nvSpPr>
        <p:spPr>
          <a:xfrm>
            <a:off x="4065263" y="5886767"/>
            <a:ext cx="1013475" cy="646331"/>
          </a:xfrm>
          <a:prstGeom prst="rect">
            <a:avLst/>
          </a:prstGeom>
          <a:noFill/>
        </p:spPr>
        <p:txBody>
          <a:bodyPr wrap="square" rtlCol="0">
            <a:spAutoFit/>
          </a:bodyPr>
          <a:lstStyle/>
          <a:p>
            <a:pPr algn="ctr"/>
            <a:r>
              <a:rPr lang="pt-BR" dirty="0" err="1" smtClean="0"/>
              <a:t>Middle</a:t>
            </a:r>
            <a:r>
              <a:rPr lang="pt-BR" dirty="0" smtClean="0"/>
              <a:t> </a:t>
            </a:r>
            <a:r>
              <a:rPr lang="pt-BR" dirty="0" err="1" smtClean="0"/>
              <a:t>East</a:t>
            </a:r>
            <a:endParaRPr lang="pt-BR" dirty="0"/>
          </a:p>
        </p:txBody>
      </p:sp>
      <p:sp>
        <p:nvSpPr>
          <p:cNvPr id="13" name="CaixaDeTexto 12"/>
          <p:cNvSpPr txBox="1"/>
          <p:nvPr/>
        </p:nvSpPr>
        <p:spPr>
          <a:xfrm>
            <a:off x="611562" y="5852308"/>
            <a:ext cx="1302784" cy="400110"/>
          </a:xfrm>
          <a:prstGeom prst="rect">
            <a:avLst/>
          </a:prstGeom>
          <a:noFill/>
        </p:spPr>
        <p:txBody>
          <a:bodyPr wrap="square" rtlCol="0">
            <a:spAutoFit/>
          </a:bodyPr>
          <a:lstStyle/>
          <a:p>
            <a:pPr algn="ctr"/>
            <a:r>
              <a:rPr lang="pt-BR" sz="2000" b="1" dirty="0" smtClean="0"/>
              <a:t>AFRICANS</a:t>
            </a:r>
            <a:endParaRPr lang="pt-BR" sz="2000" b="1" dirty="0"/>
          </a:p>
        </p:txBody>
      </p:sp>
      <p:sp>
        <p:nvSpPr>
          <p:cNvPr id="14" name="CaixaDeTexto 13"/>
          <p:cNvSpPr txBox="1"/>
          <p:nvPr/>
        </p:nvSpPr>
        <p:spPr>
          <a:xfrm>
            <a:off x="5845496" y="6292828"/>
            <a:ext cx="653410" cy="369332"/>
          </a:xfrm>
          <a:prstGeom prst="rect">
            <a:avLst/>
          </a:prstGeom>
          <a:noFill/>
        </p:spPr>
        <p:txBody>
          <a:bodyPr wrap="square" rtlCol="0">
            <a:spAutoFit/>
          </a:bodyPr>
          <a:lstStyle/>
          <a:p>
            <a:pPr algn="ctr"/>
            <a:r>
              <a:rPr lang="pt-BR" b="1" dirty="0" smtClean="0"/>
              <a:t>ASW</a:t>
            </a:r>
            <a:endParaRPr lang="pt-BR" b="1" dirty="0"/>
          </a:p>
        </p:txBody>
      </p:sp>
      <p:cxnSp>
        <p:nvCxnSpPr>
          <p:cNvPr id="15" name="Conector de seta reta 14"/>
          <p:cNvCxnSpPr/>
          <p:nvPr/>
        </p:nvCxnSpPr>
        <p:spPr>
          <a:xfrm>
            <a:off x="6172200" y="5540852"/>
            <a:ext cx="0" cy="741402"/>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16" name="CaixaDeTexto 15"/>
          <p:cNvSpPr txBox="1"/>
          <p:nvPr/>
        </p:nvSpPr>
        <p:spPr>
          <a:xfrm>
            <a:off x="5181602" y="5818038"/>
            <a:ext cx="1013475" cy="369332"/>
          </a:xfrm>
          <a:prstGeom prst="rect">
            <a:avLst/>
          </a:prstGeom>
          <a:noFill/>
        </p:spPr>
        <p:txBody>
          <a:bodyPr wrap="square" rtlCol="0">
            <a:spAutoFit/>
          </a:bodyPr>
          <a:lstStyle/>
          <a:p>
            <a:pPr algn="ctr"/>
            <a:r>
              <a:rPr lang="pt-BR" dirty="0" err="1" smtClean="0"/>
              <a:t>Natives</a:t>
            </a:r>
            <a:endParaRPr lang="pt-BR" dirty="0"/>
          </a:p>
        </p:txBody>
      </p:sp>
      <p:sp>
        <p:nvSpPr>
          <p:cNvPr id="17" name="CaixaDeTexto 16"/>
          <p:cNvSpPr txBox="1"/>
          <p:nvPr/>
        </p:nvSpPr>
        <p:spPr>
          <a:xfrm>
            <a:off x="4826692" y="6156149"/>
            <a:ext cx="612026" cy="369332"/>
          </a:xfrm>
          <a:prstGeom prst="rect">
            <a:avLst/>
          </a:prstGeom>
          <a:noFill/>
        </p:spPr>
        <p:txBody>
          <a:bodyPr wrap="square" rtlCol="0">
            <a:spAutoFit/>
          </a:bodyPr>
          <a:lstStyle/>
          <a:p>
            <a:pPr algn="ctr"/>
            <a:r>
              <a:rPr lang="pt-BR" dirty="0" smtClean="0"/>
              <a:t>JPT</a:t>
            </a:r>
            <a:endParaRPr lang="pt-BR" dirty="0"/>
          </a:p>
        </p:txBody>
      </p:sp>
      <p:cxnSp>
        <p:nvCxnSpPr>
          <p:cNvPr id="18" name="Conector de seta reta 17"/>
          <p:cNvCxnSpPr/>
          <p:nvPr/>
        </p:nvCxnSpPr>
        <p:spPr>
          <a:xfrm>
            <a:off x="5102183" y="5759428"/>
            <a:ext cx="12561" cy="33816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19" name="CaixaDeTexto 18"/>
          <p:cNvSpPr txBox="1"/>
          <p:nvPr/>
        </p:nvSpPr>
        <p:spPr>
          <a:xfrm>
            <a:off x="6477002" y="5818038"/>
            <a:ext cx="612111" cy="923330"/>
          </a:xfrm>
          <a:prstGeom prst="rect">
            <a:avLst/>
          </a:prstGeom>
          <a:noFill/>
        </p:spPr>
        <p:txBody>
          <a:bodyPr wrap="square" rtlCol="0">
            <a:spAutoFit/>
          </a:bodyPr>
          <a:lstStyle/>
          <a:p>
            <a:pPr algn="ctr"/>
            <a:r>
              <a:rPr lang="pt-BR" dirty="0" smtClean="0"/>
              <a:t>MEX</a:t>
            </a:r>
          </a:p>
          <a:p>
            <a:pPr algn="ctr"/>
            <a:r>
              <a:rPr lang="pt-BR" dirty="0" smtClean="0"/>
              <a:t>PUR</a:t>
            </a:r>
          </a:p>
          <a:p>
            <a:pPr algn="ctr"/>
            <a:r>
              <a:rPr lang="pt-BR" dirty="0" smtClean="0"/>
              <a:t>CLM</a:t>
            </a:r>
            <a:endParaRPr lang="pt-BR" dirty="0"/>
          </a:p>
        </p:txBody>
      </p:sp>
      <p:sp>
        <p:nvSpPr>
          <p:cNvPr id="20" name="CaixaDeTexto 19"/>
          <p:cNvSpPr txBox="1"/>
          <p:nvPr/>
        </p:nvSpPr>
        <p:spPr>
          <a:xfrm>
            <a:off x="7696200" y="5160564"/>
            <a:ext cx="640921" cy="369332"/>
          </a:xfrm>
          <a:prstGeom prst="rect">
            <a:avLst/>
          </a:prstGeom>
          <a:noFill/>
        </p:spPr>
        <p:txBody>
          <a:bodyPr wrap="none" rtlCol="0">
            <a:spAutoFit/>
          </a:bodyPr>
          <a:lstStyle/>
          <a:p>
            <a:r>
              <a:rPr lang="pt-BR" dirty="0" smtClean="0"/>
              <a:t>K = 7</a:t>
            </a:r>
            <a:endParaRPr lang="pt-BR" dirty="0"/>
          </a:p>
        </p:txBody>
      </p:sp>
      <p:sp>
        <p:nvSpPr>
          <p:cNvPr id="21" name="Retângulo 20"/>
          <p:cNvSpPr/>
          <p:nvPr/>
        </p:nvSpPr>
        <p:spPr>
          <a:xfrm>
            <a:off x="755577" y="3747184"/>
            <a:ext cx="1224136" cy="1800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 name="Retângulo 21"/>
          <p:cNvSpPr/>
          <p:nvPr/>
        </p:nvSpPr>
        <p:spPr>
          <a:xfrm>
            <a:off x="6052638" y="3731418"/>
            <a:ext cx="319564" cy="1800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 name="CaixaDeTexto 22"/>
          <p:cNvSpPr txBox="1"/>
          <p:nvPr/>
        </p:nvSpPr>
        <p:spPr>
          <a:xfrm>
            <a:off x="231879" y="172959"/>
            <a:ext cx="8660602" cy="1815882"/>
          </a:xfrm>
          <a:prstGeom prst="rect">
            <a:avLst/>
          </a:prstGeom>
          <a:noFill/>
        </p:spPr>
        <p:txBody>
          <a:bodyPr wrap="square" rtlCol="0">
            <a:spAutoFit/>
          </a:bodyPr>
          <a:lstStyle/>
          <a:p>
            <a:pPr algn="ctr"/>
            <a:r>
              <a:rPr lang="pt-BR" sz="2800" b="1" dirty="0" smtClean="0">
                <a:solidFill>
                  <a:srgbClr val="FF0000"/>
                </a:solidFill>
              </a:rPr>
              <a:t>WHAT DO BRAZILIANS TELL US ABOUT AFRICAN DIVERSITY?</a:t>
            </a:r>
          </a:p>
          <a:p>
            <a:pPr algn="ctr"/>
            <a:r>
              <a:rPr lang="pt-BR" sz="2800" b="1" dirty="0" err="1" smtClean="0">
                <a:solidFill>
                  <a:srgbClr val="FF0000"/>
                </a:solidFill>
              </a:rPr>
              <a:t>Brazil</a:t>
            </a:r>
            <a:r>
              <a:rPr lang="pt-BR" sz="2800" b="1" dirty="0" smtClean="0">
                <a:solidFill>
                  <a:srgbClr val="FF0000"/>
                </a:solidFill>
              </a:rPr>
              <a:t>: ~4 000 000 </a:t>
            </a:r>
            <a:r>
              <a:rPr lang="pt-BR" sz="2800" b="1" dirty="0" err="1" smtClean="0">
                <a:solidFill>
                  <a:srgbClr val="FF0000"/>
                </a:solidFill>
              </a:rPr>
              <a:t>African</a:t>
            </a:r>
            <a:r>
              <a:rPr lang="pt-BR" sz="2800" b="1" dirty="0" smtClean="0">
                <a:solidFill>
                  <a:srgbClr val="FF0000"/>
                </a:solidFill>
              </a:rPr>
              <a:t> </a:t>
            </a:r>
            <a:r>
              <a:rPr lang="pt-BR" sz="2800" b="1" dirty="0" err="1" smtClean="0">
                <a:solidFill>
                  <a:srgbClr val="FF0000"/>
                </a:solidFill>
              </a:rPr>
              <a:t>slaves</a:t>
            </a:r>
            <a:r>
              <a:rPr lang="pt-BR" sz="2800" b="1" dirty="0" smtClean="0">
                <a:solidFill>
                  <a:srgbClr val="FF0000"/>
                </a:solidFill>
              </a:rPr>
              <a:t> (</a:t>
            </a:r>
            <a:r>
              <a:rPr lang="pt-BR" sz="2800" b="1" dirty="0" err="1" smtClean="0">
                <a:solidFill>
                  <a:srgbClr val="FF0000"/>
                </a:solidFill>
              </a:rPr>
              <a:t>longer</a:t>
            </a:r>
            <a:r>
              <a:rPr lang="pt-BR" sz="2800" b="1" dirty="0" smtClean="0">
                <a:solidFill>
                  <a:srgbClr val="FF0000"/>
                </a:solidFill>
              </a:rPr>
              <a:t> </a:t>
            </a:r>
            <a:r>
              <a:rPr lang="pt-BR" sz="2800" b="1" dirty="0" err="1" smtClean="0">
                <a:solidFill>
                  <a:srgbClr val="FF0000"/>
                </a:solidFill>
              </a:rPr>
              <a:t>slave</a:t>
            </a:r>
            <a:r>
              <a:rPr lang="pt-BR" sz="2800" b="1" dirty="0" smtClean="0">
                <a:solidFill>
                  <a:srgbClr val="FF0000"/>
                </a:solidFill>
              </a:rPr>
              <a:t> trade)</a:t>
            </a:r>
          </a:p>
          <a:p>
            <a:pPr algn="ctr"/>
            <a:r>
              <a:rPr lang="pt-BR" sz="2800" b="1" dirty="0" smtClean="0">
                <a:solidFill>
                  <a:srgbClr val="FF0000"/>
                </a:solidFill>
              </a:rPr>
              <a:t>US: ~560 000 </a:t>
            </a:r>
            <a:r>
              <a:rPr lang="pt-BR" sz="2800" b="1" dirty="0" err="1" smtClean="0">
                <a:solidFill>
                  <a:srgbClr val="FF0000"/>
                </a:solidFill>
              </a:rPr>
              <a:t>African</a:t>
            </a:r>
            <a:r>
              <a:rPr lang="pt-BR" sz="2800" b="1" dirty="0" smtClean="0">
                <a:solidFill>
                  <a:srgbClr val="FF0000"/>
                </a:solidFill>
              </a:rPr>
              <a:t> </a:t>
            </a:r>
            <a:r>
              <a:rPr lang="pt-BR" sz="2800" b="1" dirty="0" err="1" smtClean="0">
                <a:solidFill>
                  <a:srgbClr val="FF0000"/>
                </a:solidFill>
              </a:rPr>
              <a:t>slaves</a:t>
            </a:r>
            <a:endParaRPr lang="pt-BR" sz="2800" b="1" dirty="0">
              <a:solidFill>
                <a:srgbClr val="FF0000"/>
              </a:solidFill>
            </a:endParaRPr>
          </a:p>
        </p:txBody>
      </p:sp>
    </p:spTree>
    <p:extLst>
      <p:ext uri="{BB962C8B-B14F-4D97-AF65-F5344CB8AC3E}">
        <p14:creationId xmlns:p14="http://schemas.microsoft.com/office/powerpoint/2010/main" val="154417666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07" y="3886254"/>
            <a:ext cx="9144000"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836712"/>
            <a:ext cx="9083444"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have direita 3"/>
          <p:cNvSpPr/>
          <p:nvPr/>
        </p:nvSpPr>
        <p:spPr>
          <a:xfrm rot="5400000">
            <a:off x="3048000" y="1129577"/>
            <a:ext cx="304800" cy="3810000"/>
          </a:xfrm>
          <a:prstGeom prst="righ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pt-BR"/>
          </a:p>
        </p:txBody>
      </p:sp>
      <p:sp>
        <p:nvSpPr>
          <p:cNvPr id="5" name="CaixaDeTexto 4"/>
          <p:cNvSpPr txBox="1"/>
          <p:nvPr/>
        </p:nvSpPr>
        <p:spPr>
          <a:xfrm>
            <a:off x="2782466" y="3212068"/>
            <a:ext cx="872429" cy="369332"/>
          </a:xfrm>
          <a:prstGeom prst="rect">
            <a:avLst/>
          </a:prstGeom>
          <a:noFill/>
        </p:spPr>
        <p:txBody>
          <a:bodyPr wrap="none" rtlCol="0">
            <a:spAutoFit/>
          </a:bodyPr>
          <a:lstStyle/>
          <a:p>
            <a:r>
              <a:rPr lang="pt-BR" b="1" dirty="0" err="1" smtClean="0"/>
              <a:t>Yoruba</a:t>
            </a:r>
            <a:endParaRPr lang="pt-BR" b="1" dirty="0"/>
          </a:p>
        </p:txBody>
      </p:sp>
      <p:sp>
        <p:nvSpPr>
          <p:cNvPr id="6" name="Chave direita 5"/>
          <p:cNvSpPr/>
          <p:nvPr/>
        </p:nvSpPr>
        <p:spPr>
          <a:xfrm rot="5400000">
            <a:off x="5206369" y="2762641"/>
            <a:ext cx="304800" cy="506737"/>
          </a:xfrm>
          <a:prstGeom prst="righ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pt-BR"/>
          </a:p>
        </p:txBody>
      </p:sp>
      <p:sp>
        <p:nvSpPr>
          <p:cNvPr id="7" name="Chave direita 6"/>
          <p:cNvSpPr/>
          <p:nvPr/>
        </p:nvSpPr>
        <p:spPr>
          <a:xfrm rot="5400000">
            <a:off x="876300" y="2766453"/>
            <a:ext cx="304800" cy="533400"/>
          </a:xfrm>
          <a:prstGeom prst="righ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pt-BR"/>
          </a:p>
        </p:txBody>
      </p:sp>
      <p:sp>
        <p:nvSpPr>
          <p:cNvPr id="8" name="Chave direita 7"/>
          <p:cNvSpPr/>
          <p:nvPr/>
        </p:nvSpPr>
        <p:spPr>
          <a:xfrm rot="5400000">
            <a:off x="6433273" y="2075030"/>
            <a:ext cx="304800" cy="1916252"/>
          </a:xfrm>
          <a:prstGeom prst="righ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pt-BR"/>
          </a:p>
        </p:txBody>
      </p:sp>
      <p:sp>
        <p:nvSpPr>
          <p:cNvPr id="9" name="Chave direita 8"/>
          <p:cNvSpPr/>
          <p:nvPr/>
        </p:nvSpPr>
        <p:spPr>
          <a:xfrm rot="5400000">
            <a:off x="1789404" y="4761262"/>
            <a:ext cx="304800" cy="2364791"/>
          </a:xfrm>
          <a:prstGeom prst="righ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pt-BR"/>
          </a:p>
        </p:txBody>
      </p:sp>
      <p:sp>
        <p:nvSpPr>
          <p:cNvPr id="11" name="CaixaDeTexto 10"/>
          <p:cNvSpPr txBox="1"/>
          <p:nvPr/>
        </p:nvSpPr>
        <p:spPr>
          <a:xfrm>
            <a:off x="4852031" y="3202289"/>
            <a:ext cx="1013475" cy="369332"/>
          </a:xfrm>
          <a:prstGeom prst="rect">
            <a:avLst/>
          </a:prstGeom>
          <a:noFill/>
        </p:spPr>
        <p:txBody>
          <a:bodyPr wrap="square" rtlCol="0">
            <a:spAutoFit/>
          </a:bodyPr>
          <a:lstStyle/>
          <a:p>
            <a:pPr algn="ctr"/>
            <a:r>
              <a:rPr lang="pt-BR" b="1" dirty="0" err="1" smtClean="0"/>
              <a:t>Bantu</a:t>
            </a:r>
            <a:endParaRPr lang="pt-BR" b="1" dirty="0"/>
          </a:p>
        </p:txBody>
      </p:sp>
      <p:sp>
        <p:nvSpPr>
          <p:cNvPr id="12" name="CaixaDeTexto 11"/>
          <p:cNvSpPr txBox="1"/>
          <p:nvPr/>
        </p:nvSpPr>
        <p:spPr>
          <a:xfrm>
            <a:off x="485958" y="3202289"/>
            <a:ext cx="1349740" cy="369332"/>
          </a:xfrm>
          <a:prstGeom prst="rect">
            <a:avLst/>
          </a:prstGeom>
          <a:noFill/>
        </p:spPr>
        <p:txBody>
          <a:bodyPr wrap="square" rtlCol="0">
            <a:spAutoFit/>
          </a:bodyPr>
          <a:lstStyle/>
          <a:p>
            <a:pPr algn="ctr"/>
            <a:r>
              <a:rPr lang="pt-BR" b="1" dirty="0" err="1" smtClean="0"/>
              <a:t>Mandenka</a:t>
            </a:r>
            <a:endParaRPr lang="pt-BR" b="1" dirty="0"/>
          </a:p>
        </p:txBody>
      </p:sp>
      <p:sp>
        <p:nvSpPr>
          <p:cNvPr id="13" name="CaixaDeTexto 12"/>
          <p:cNvSpPr txBox="1"/>
          <p:nvPr/>
        </p:nvSpPr>
        <p:spPr>
          <a:xfrm>
            <a:off x="1615101" y="6157299"/>
            <a:ext cx="653410" cy="369332"/>
          </a:xfrm>
          <a:prstGeom prst="rect">
            <a:avLst/>
          </a:prstGeom>
          <a:noFill/>
        </p:spPr>
        <p:txBody>
          <a:bodyPr wrap="square" rtlCol="0">
            <a:spAutoFit/>
          </a:bodyPr>
          <a:lstStyle/>
          <a:p>
            <a:pPr algn="ctr"/>
            <a:r>
              <a:rPr lang="pt-BR" b="1" dirty="0" smtClean="0"/>
              <a:t>ASW</a:t>
            </a:r>
            <a:endParaRPr lang="pt-BR" b="1" dirty="0"/>
          </a:p>
        </p:txBody>
      </p:sp>
      <p:sp>
        <p:nvSpPr>
          <p:cNvPr id="19" name="CaixaDeTexto 18"/>
          <p:cNvSpPr txBox="1"/>
          <p:nvPr/>
        </p:nvSpPr>
        <p:spPr>
          <a:xfrm>
            <a:off x="6078935" y="3185553"/>
            <a:ext cx="1013475" cy="369332"/>
          </a:xfrm>
          <a:prstGeom prst="rect">
            <a:avLst/>
          </a:prstGeom>
          <a:noFill/>
        </p:spPr>
        <p:txBody>
          <a:bodyPr wrap="square" rtlCol="0">
            <a:spAutoFit/>
          </a:bodyPr>
          <a:lstStyle/>
          <a:p>
            <a:pPr algn="ctr"/>
            <a:r>
              <a:rPr lang="pt-BR" b="1" dirty="0" smtClean="0"/>
              <a:t>LWK</a:t>
            </a:r>
            <a:endParaRPr lang="pt-BR" b="1" dirty="0"/>
          </a:p>
        </p:txBody>
      </p:sp>
      <p:sp>
        <p:nvSpPr>
          <p:cNvPr id="20" name="Chave direita 19"/>
          <p:cNvSpPr/>
          <p:nvPr/>
        </p:nvSpPr>
        <p:spPr>
          <a:xfrm rot="5400000">
            <a:off x="6934549" y="4743578"/>
            <a:ext cx="304800" cy="2442886"/>
          </a:xfrm>
          <a:prstGeom prst="righ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pt-BR"/>
          </a:p>
        </p:txBody>
      </p:sp>
      <p:sp>
        <p:nvSpPr>
          <p:cNvPr id="21" name="Chave direita 20"/>
          <p:cNvSpPr/>
          <p:nvPr/>
        </p:nvSpPr>
        <p:spPr>
          <a:xfrm rot="5400000">
            <a:off x="4589520" y="4841434"/>
            <a:ext cx="304800" cy="2247171"/>
          </a:xfrm>
          <a:prstGeom prst="righ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pt-BR"/>
          </a:p>
        </p:txBody>
      </p:sp>
      <p:sp>
        <p:nvSpPr>
          <p:cNvPr id="23" name="Chave direita 22"/>
          <p:cNvSpPr/>
          <p:nvPr/>
        </p:nvSpPr>
        <p:spPr>
          <a:xfrm rot="5400000">
            <a:off x="3225168" y="5691001"/>
            <a:ext cx="304800" cy="506737"/>
          </a:xfrm>
          <a:prstGeom prst="righ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pt-BR"/>
          </a:p>
        </p:txBody>
      </p:sp>
      <p:sp>
        <p:nvSpPr>
          <p:cNvPr id="24" name="CaixaDeTexto 23"/>
          <p:cNvSpPr txBox="1"/>
          <p:nvPr/>
        </p:nvSpPr>
        <p:spPr>
          <a:xfrm>
            <a:off x="2889719" y="6021288"/>
            <a:ext cx="1106219" cy="707886"/>
          </a:xfrm>
          <a:prstGeom prst="rect">
            <a:avLst/>
          </a:prstGeom>
          <a:noFill/>
        </p:spPr>
        <p:txBody>
          <a:bodyPr wrap="square" rtlCol="0">
            <a:spAutoFit/>
          </a:bodyPr>
          <a:lstStyle/>
          <a:p>
            <a:pPr algn="ctr"/>
            <a:r>
              <a:rPr lang="pt-BR" sz="2000" b="1" u="sng" dirty="0" err="1" smtClean="0"/>
              <a:t>Bambuí</a:t>
            </a:r>
            <a:r>
              <a:rPr lang="pt-BR" sz="2000" b="1" u="sng" dirty="0" smtClean="0"/>
              <a:t> (SE)</a:t>
            </a:r>
            <a:endParaRPr lang="pt-BR" sz="2000" b="1" u="sng" dirty="0"/>
          </a:p>
        </p:txBody>
      </p:sp>
      <p:sp>
        <p:nvSpPr>
          <p:cNvPr id="25" name="CaixaDeTexto 24"/>
          <p:cNvSpPr txBox="1"/>
          <p:nvPr/>
        </p:nvSpPr>
        <p:spPr>
          <a:xfrm>
            <a:off x="6585674" y="6157299"/>
            <a:ext cx="1072683" cy="369332"/>
          </a:xfrm>
          <a:prstGeom prst="rect">
            <a:avLst/>
          </a:prstGeom>
          <a:noFill/>
        </p:spPr>
        <p:txBody>
          <a:bodyPr wrap="square" rtlCol="0">
            <a:spAutoFit/>
          </a:bodyPr>
          <a:lstStyle/>
          <a:p>
            <a:pPr algn="ctr"/>
            <a:r>
              <a:rPr lang="pt-BR" b="1" dirty="0" smtClean="0"/>
              <a:t>Salvador</a:t>
            </a:r>
            <a:endParaRPr lang="pt-BR" b="1" dirty="0"/>
          </a:p>
        </p:txBody>
      </p:sp>
      <p:sp>
        <p:nvSpPr>
          <p:cNvPr id="26" name="CaixaDeTexto 25"/>
          <p:cNvSpPr txBox="1"/>
          <p:nvPr/>
        </p:nvSpPr>
        <p:spPr>
          <a:xfrm>
            <a:off x="4211962" y="6093296"/>
            <a:ext cx="1479503" cy="400110"/>
          </a:xfrm>
          <a:prstGeom prst="rect">
            <a:avLst/>
          </a:prstGeom>
          <a:noFill/>
        </p:spPr>
        <p:txBody>
          <a:bodyPr wrap="square" rtlCol="0">
            <a:spAutoFit/>
          </a:bodyPr>
          <a:lstStyle/>
          <a:p>
            <a:pPr algn="ctr"/>
            <a:r>
              <a:rPr lang="pt-BR" sz="2000" b="1" u="sng" dirty="0" smtClean="0"/>
              <a:t>Pelotas (S)</a:t>
            </a:r>
            <a:endParaRPr lang="pt-BR" sz="2000" b="1" u="sng" dirty="0"/>
          </a:p>
        </p:txBody>
      </p:sp>
      <p:sp>
        <p:nvSpPr>
          <p:cNvPr id="27" name="CaixaDeTexto 26"/>
          <p:cNvSpPr txBox="1"/>
          <p:nvPr/>
        </p:nvSpPr>
        <p:spPr>
          <a:xfrm>
            <a:off x="-180528" y="44628"/>
            <a:ext cx="9324528" cy="830997"/>
          </a:xfrm>
          <a:prstGeom prst="rect">
            <a:avLst/>
          </a:prstGeom>
          <a:noFill/>
        </p:spPr>
        <p:txBody>
          <a:bodyPr wrap="square" rtlCol="0">
            <a:spAutoFit/>
          </a:bodyPr>
          <a:lstStyle/>
          <a:p>
            <a:pPr algn="ctr"/>
            <a:r>
              <a:rPr lang="pt-BR" sz="2400" b="1" dirty="0" smtClean="0">
                <a:solidFill>
                  <a:srgbClr val="0000CC"/>
                </a:solidFill>
              </a:rPr>
              <a:t>West </a:t>
            </a:r>
            <a:r>
              <a:rPr lang="pt-BR" sz="2400" b="1" dirty="0" err="1" smtClean="0"/>
              <a:t>x</a:t>
            </a:r>
            <a:r>
              <a:rPr lang="pt-BR" sz="2400" b="1" dirty="0" smtClean="0"/>
              <a:t> </a:t>
            </a:r>
            <a:r>
              <a:rPr lang="pt-BR" sz="2400" b="1" dirty="0" err="1" smtClean="0">
                <a:solidFill>
                  <a:srgbClr val="FFC000"/>
                </a:solidFill>
              </a:rPr>
              <a:t>East</a:t>
            </a:r>
            <a:r>
              <a:rPr lang="pt-BR" sz="2400" b="1" dirty="0" smtClean="0">
                <a:solidFill>
                  <a:srgbClr val="FFC000"/>
                </a:solidFill>
              </a:rPr>
              <a:t>/</a:t>
            </a:r>
            <a:r>
              <a:rPr lang="pt-BR" sz="2400" b="1" dirty="0" err="1" smtClean="0">
                <a:solidFill>
                  <a:srgbClr val="FFC000"/>
                </a:solidFill>
              </a:rPr>
              <a:t>Bantu</a:t>
            </a:r>
            <a:r>
              <a:rPr lang="pt-BR" sz="2400" b="1" dirty="0" smtClean="0">
                <a:solidFill>
                  <a:srgbClr val="FFC000"/>
                </a:solidFill>
              </a:rPr>
              <a:t> </a:t>
            </a:r>
            <a:r>
              <a:rPr lang="pt-BR" sz="2400" b="1" dirty="0" err="1" smtClean="0"/>
              <a:t>associated</a:t>
            </a:r>
            <a:r>
              <a:rPr lang="pt-BR" sz="2400" b="1" dirty="0" smtClean="0"/>
              <a:t> </a:t>
            </a:r>
            <a:r>
              <a:rPr lang="pt-BR" sz="2400" b="1" dirty="0" err="1" smtClean="0"/>
              <a:t>African</a:t>
            </a:r>
            <a:r>
              <a:rPr lang="pt-BR" sz="2400" b="1" dirty="0" smtClean="0"/>
              <a:t> clusters </a:t>
            </a:r>
            <a:r>
              <a:rPr lang="pt-BR" sz="2400" b="1" dirty="0" err="1" smtClean="0"/>
              <a:t>and</a:t>
            </a:r>
            <a:r>
              <a:rPr lang="pt-BR" sz="2400" b="1" dirty="0" smtClean="0"/>
              <a:t> </a:t>
            </a:r>
            <a:r>
              <a:rPr lang="pt-BR" sz="2400" b="1" dirty="0" err="1" smtClean="0"/>
              <a:t>Brazilians</a:t>
            </a:r>
            <a:r>
              <a:rPr lang="pt-BR" sz="2400" b="1" dirty="0" smtClean="0"/>
              <a:t> (&gt;70% </a:t>
            </a:r>
            <a:r>
              <a:rPr lang="pt-BR" sz="2400" b="1" dirty="0" err="1" smtClean="0"/>
              <a:t>African</a:t>
            </a:r>
            <a:r>
              <a:rPr lang="pt-BR" sz="2400" b="1" dirty="0" smtClean="0"/>
              <a:t>)</a:t>
            </a:r>
            <a:endParaRPr lang="pt-BR" sz="2400" b="1" dirty="0"/>
          </a:p>
        </p:txBody>
      </p:sp>
      <p:sp>
        <p:nvSpPr>
          <p:cNvPr id="22" name="Retângulo 21"/>
          <p:cNvSpPr/>
          <p:nvPr/>
        </p:nvSpPr>
        <p:spPr>
          <a:xfrm>
            <a:off x="539552" y="476672"/>
            <a:ext cx="432048" cy="432048"/>
          </a:xfrm>
          <a:prstGeom prst="rect">
            <a:avLst/>
          </a:prstGeom>
          <a:solidFill>
            <a:srgbClr val="00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8" name="Retângulo 27"/>
          <p:cNvSpPr/>
          <p:nvPr/>
        </p:nvSpPr>
        <p:spPr>
          <a:xfrm>
            <a:off x="1347406" y="460906"/>
            <a:ext cx="432048" cy="432048"/>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9" name="CaixaDeTexto 28"/>
          <p:cNvSpPr txBox="1"/>
          <p:nvPr/>
        </p:nvSpPr>
        <p:spPr>
          <a:xfrm>
            <a:off x="1547664" y="4777988"/>
            <a:ext cx="628422" cy="523220"/>
          </a:xfrm>
          <a:prstGeom prst="rect">
            <a:avLst/>
          </a:prstGeom>
          <a:noFill/>
        </p:spPr>
        <p:txBody>
          <a:bodyPr wrap="none" rtlCol="0">
            <a:spAutoFit/>
          </a:bodyPr>
          <a:lstStyle/>
          <a:p>
            <a:r>
              <a:rPr lang="pt-BR" sz="2800" b="1" dirty="0" smtClean="0">
                <a:solidFill>
                  <a:srgbClr val="FFC000"/>
                </a:solidFill>
              </a:rPr>
              <a:t>5%</a:t>
            </a:r>
            <a:endParaRPr lang="pt-BR" sz="2800" b="1" dirty="0">
              <a:solidFill>
                <a:srgbClr val="FFC000"/>
              </a:solidFill>
            </a:endParaRPr>
          </a:p>
        </p:txBody>
      </p:sp>
      <p:sp>
        <p:nvSpPr>
          <p:cNvPr id="30" name="CaixaDeTexto 29"/>
          <p:cNvSpPr txBox="1"/>
          <p:nvPr/>
        </p:nvSpPr>
        <p:spPr>
          <a:xfrm>
            <a:off x="6604521" y="4797152"/>
            <a:ext cx="810413" cy="523220"/>
          </a:xfrm>
          <a:prstGeom prst="rect">
            <a:avLst/>
          </a:prstGeom>
          <a:noFill/>
        </p:spPr>
        <p:txBody>
          <a:bodyPr wrap="none" rtlCol="0">
            <a:spAutoFit/>
          </a:bodyPr>
          <a:lstStyle/>
          <a:p>
            <a:r>
              <a:rPr lang="pt-BR" sz="2800" b="1" dirty="0" smtClean="0">
                <a:solidFill>
                  <a:srgbClr val="FFC000"/>
                </a:solidFill>
              </a:rPr>
              <a:t>15%</a:t>
            </a:r>
            <a:endParaRPr lang="pt-BR" sz="2800" b="1" dirty="0">
              <a:solidFill>
                <a:srgbClr val="FFC000"/>
              </a:solidFill>
            </a:endParaRPr>
          </a:p>
        </p:txBody>
      </p:sp>
      <p:sp>
        <p:nvSpPr>
          <p:cNvPr id="31" name="CaixaDeTexto 30"/>
          <p:cNvSpPr txBox="1"/>
          <p:nvPr/>
        </p:nvSpPr>
        <p:spPr>
          <a:xfrm>
            <a:off x="4192609" y="4869160"/>
            <a:ext cx="810413" cy="523220"/>
          </a:xfrm>
          <a:prstGeom prst="rect">
            <a:avLst/>
          </a:prstGeom>
          <a:noFill/>
        </p:spPr>
        <p:txBody>
          <a:bodyPr wrap="none" rtlCol="0">
            <a:spAutoFit/>
          </a:bodyPr>
          <a:lstStyle/>
          <a:p>
            <a:r>
              <a:rPr lang="pt-BR" sz="2800" b="1" dirty="0" smtClean="0">
                <a:solidFill>
                  <a:srgbClr val="FFC000"/>
                </a:solidFill>
              </a:rPr>
              <a:t>25%</a:t>
            </a:r>
            <a:endParaRPr lang="pt-BR" sz="2800" b="1" dirty="0">
              <a:solidFill>
                <a:srgbClr val="FFC000"/>
              </a:solidFill>
            </a:endParaRPr>
          </a:p>
        </p:txBody>
      </p:sp>
      <p:sp>
        <p:nvSpPr>
          <p:cNvPr id="32" name="CaixaDeTexto 31"/>
          <p:cNvSpPr txBox="1"/>
          <p:nvPr/>
        </p:nvSpPr>
        <p:spPr>
          <a:xfrm>
            <a:off x="3059834" y="4869160"/>
            <a:ext cx="810413" cy="523220"/>
          </a:xfrm>
          <a:prstGeom prst="rect">
            <a:avLst/>
          </a:prstGeom>
          <a:noFill/>
        </p:spPr>
        <p:txBody>
          <a:bodyPr wrap="none" rtlCol="0">
            <a:spAutoFit/>
          </a:bodyPr>
          <a:lstStyle/>
          <a:p>
            <a:r>
              <a:rPr lang="pt-BR" sz="2800" b="1" dirty="0" smtClean="0">
                <a:solidFill>
                  <a:srgbClr val="FFC000"/>
                </a:solidFill>
              </a:rPr>
              <a:t>27%</a:t>
            </a:r>
            <a:endParaRPr lang="pt-BR" sz="2800" b="1" dirty="0">
              <a:solidFill>
                <a:srgbClr val="FFC000"/>
              </a:solidFill>
            </a:endParaRPr>
          </a:p>
        </p:txBody>
      </p:sp>
    </p:spTree>
    <p:extLst>
      <p:ext uri="{BB962C8B-B14F-4D97-AF65-F5344CB8AC3E}">
        <p14:creationId xmlns:p14="http://schemas.microsoft.com/office/powerpoint/2010/main" val="179669695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07" y="3886254"/>
            <a:ext cx="9144000"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have direita 8"/>
          <p:cNvSpPr/>
          <p:nvPr/>
        </p:nvSpPr>
        <p:spPr>
          <a:xfrm rot="5400000">
            <a:off x="1789404" y="4761262"/>
            <a:ext cx="304800" cy="2364791"/>
          </a:xfrm>
          <a:prstGeom prst="righ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pt-BR"/>
          </a:p>
        </p:txBody>
      </p:sp>
      <p:sp>
        <p:nvSpPr>
          <p:cNvPr id="13" name="CaixaDeTexto 12"/>
          <p:cNvSpPr txBox="1"/>
          <p:nvPr/>
        </p:nvSpPr>
        <p:spPr>
          <a:xfrm>
            <a:off x="1615101" y="6157299"/>
            <a:ext cx="653410" cy="369332"/>
          </a:xfrm>
          <a:prstGeom prst="rect">
            <a:avLst/>
          </a:prstGeom>
          <a:noFill/>
        </p:spPr>
        <p:txBody>
          <a:bodyPr wrap="square" rtlCol="0">
            <a:spAutoFit/>
          </a:bodyPr>
          <a:lstStyle/>
          <a:p>
            <a:pPr algn="ctr"/>
            <a:r>
              <a:rPr lang="pt-BR" b="1" dirty="0" smtClean="0"/>
              <a:t>ASW</a:t>
            </a:r>
            <a:endParaRPr lang="pt-BR" b="1" dirty="0"/>
          </a:p>
        </p:txBody>
      </p:sp>
      <p:sp>
        <p:nvSpPr>
          <p:cNvPr id="20" name="Chave direita 19"/>
          <p:cNvSpPr/>
          <p:nvPr/>
        </p:nvSpPr>
        <p:spPr>
          <a:xfrm rot="5400000">
            <a:off x="6934549" y="4743578"/>
            <a:ext cx="304800" cy="2442886"/>
          </a:xfrm>
          <a:prstGeom prst="righ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pt-BR"/>
          </a:p>
        </p:txBody>
      </p:sp>
      <p:sp>
        <p:nvSpPr>
          <p:cNvPr id="21" name="Chave direita 20"/>
          <p:cNvSpPr/>
          <p:nvPr/>
        </p:nvSpPr>
        <p:spPr>
          <a:xfrm rot="5400000">
            <a:off x="4589520" y="4841434"/>
            <a:ext cx="304800" cy="2247171"/>
          </a:xfrm>
          <a:prstGeom prst="righ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pt-BR"/>
          </a:p>
        </p:txBody>
      </p:sp>
      <p:sp>
        <p:nvSpPr>
          <p:cNvPr id="23" name="Chave direita 22"/>
          <p:cNvSpPr/>
          <p:nvPr/>
        </p:nvSpPr>
        <p:spPr>
          <a:xfrm rot="5400000">
            <a:off x="3225168" y="5691001"/>
            <a:ext cx="304800" cy="506737"/>
          </a:xfrm>
          <a:prstGeom prst="righ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pt-BR"/>
          </a:p>
        </p:txBody>
      </p:sp>
      <p:sp>
        <p:nvSpPr>
          <p:cNvPr id="24" name="CaixaDeTexto 23"/>
          <p:cNvSpPr txBox="1"/>
          <p:nvPr/>
        </p:nvSpPr>
        <p:spPr>
          <a:xfrm>
            <a:off x="2889719" y="6021288"/>
            <a:ext cx="1106219" cy="707886"/>
          </a:xfrm>
          <a:prstGeom prst="rect">
            <a:avLst/>
          </a:prstGeom>
          <a:noFill/>
        </p:spPr>
        <p:txBody>
          <a:bodyPr wrap="square" rtlCol="0">
            <a:spAutoFit/>
          </a:bodyPr>
          <a:lstStyle/>
          <a:p>
            <a:pPr algn="ctr"/>
            <a:r>
              <a:rPr lang="pt-BR" sz="2000" b="1" u="sng" dirty="0" err="1" smtClean="0"/>
              <a:t>Bambuí</a:t>
            </a:r>
            <a:r>
              <a:rPr lang="pt-BR" sz="2000" b="1" u="sng" dirty="0" smtClean="0"/>
              <a:t> (SE)</a:t>
            </a:r>
            <a:endParaRPr lang="pt-BR" sz="2000" b="1" u="sng" dirty="0"/>
          </a:p>
        </p:txBody>
      </p:sp>
      <p:sp>
        <p:nvSpPr>
          <p:cNvPr id="25" name="CaixaDeTexto 24"/>
          <p:cNvSpPr txBox="1"/>
          <p:nvPr/>
        </p:nvSpPr>
        <p:spPr>
          <a:xfrm>
            <a:off x="6585675" y="6157299"/>
            <a:ext cx="1514719" cy="369332"/>
          </a:xfrm>
          <a:prstGeom prst="rect">
            <a:avLst/>
          </a:prstGeom>
          <a:noFill/>
        </p:spPr>
        <p:txBody>
          <a:bodyPr wrap="square" rtlCol="0">
            <a:spAutoFit/>
          </a:bodyPr>
          <a:lstStyle/>
          <a:p>
            <a:pPr algn="ctr"/>
            <a:r>
              <a:rPr lang="pt-BR" b="1" dirty="0" smtClean="0"/>
              <a:t>Salvador (N)</a:t>
            </a:r>
            <a:endParaRPr lang="pt-BR" b="1" dirty="0"/>
          </a:p>
        </p:txBody>
      </p:sp>
      <p:sp>
        <p:nvSpPr>
          <p:cNvPr id="26" name="CaixaDeTexto 25"/>
          <p:cNvSpPr txBox="1"/>
          <p:nvPr/>
        </p:nvSpPr>
        <p:spPr>
          <a:xfrm>
            <a:off x="4211962" y="6093296"/>
            <a:ext cx="1479503" cy="400110"/>
          </a:xfrm>
          <a:prstGeom prst="rect">
            <a:avLst/>
          </a:prstGeom>
          <a:noFill/>
        </p:spPr>
        <p:txBody>
          <a:bodyPr wrap="square" rtlCol="0">
            <a:spAutoFit/>
          </a:bodyPr>
          <a:lstStyle/>
          <a:p>
            <a:pPr algn="ctr"/>
            <a:r>
              <a:rPr lang="pt-BR" sz="2000" b="1" u="sng" dirty="0" smtClean="0"/>
              <a:t>Pelotas (S)</a:t>
            </a:r>
            <a:endParaRPr lang="pt-BR" sz="2000" b="1" u="sng" dirty="0"/>
          </a:p>
        </p:txBody>
      </p:sp>
      <p:sp>
        <p:nvSpPr>
          <p:cNvPr id="27" name="CaixaDeTexto 26"/>
          <p:cNvSpPr txBox="1"/>
          <p:nvPr/>
        </p:nvSpPr>
        <p:spPr>
          <a:xfrm>
            <a:off x="1403650" y="159027"/>
            <a:ext cx="7078079" cy="461665"/>
          </a:xfrm>
          <a:prstGeom prst="rect">
            <a:avLst/>
          </a:prstGeom>
          <a:noFill/>
        </p:spPr>
        <p:txBody>
          <a:bodyPr wrap="none" rtlCol="0">
            <a:spAutoFit/>
          </a:bodyPr>
          <a:lstStyle/>
          <a:p>
            <a:r>
              <a:rPr lang="pt-BR" sz="2400" b="1" dirty="0" err="1" smtClean="0"/>
              <a:t>East</a:t>
            </a:r>
            <a:r>
              <a:rPr lang="pt-BR" sz="2400" b="1" dirty="0" smtClean="0"/>
              <a:t> </a:t>
            </a:r>
            <a:r>
              <a:rPr lang="pt-BR" sz="2400" b="1" dirty="0" err="1" smtClean="0"/>
              <a:t>Africa</a:t>
            </a:r>
            <a:r>
              <a:rPr lang="pt-BR" sz="2400" b="1" dirty="0" smtClean="0"/>
              <a:t> x West </a:t>
            </a:r>
            <a:r>
              <a:rPr lang="pt-BR" sz="2400" b="1" dirty="0" err="1" smtClean="0"/>
              <a:t>Africa</a:t>
            </a:r>
            <a:r>
              <a:rPr lang="pt-BR" sz="2400" b="1" dirty="0" smtClean="0"/>
              <a:t> </a:t>
            </a:r>
            <a:r>
              <a:rPr lang="pt-BR" sz="2400" b="1" dirty="0" err="1" smtClean="0"/>
              <a:t>and</a:t>
            </a:r>
            <a:r>
              <a:rPr lang="pt-BR" sz="2400" b="1" dirty="0" smtClean="0"/>
              <a:t> </a:t>
            </a:r>
            <a:r>
              <a:rPr lang="pt-BR" sz="2400" b="1" dirty="0" err="1" smtClean="0"/>
              <a:t>Brazilians</a:t>
            </a:r>
            <a:r>
              <a:rPr lang="pt-BR" sz="2400" b="1" dirty="0" smtClean="0"/>
              <a:t> (&gt;70% </a:t>
            </a:r>
            <a:r>
              <a:rPr lang="pt-BR" sz="2400" b="1" dirty="0" err="1" smtClean="0"/>
              <a:t>African</a:t>
            </a:r>
            <a:r>
              <a:rPr lang="pt-BR" sz="2400" b="1" dirty="0" smtClean="0"/>
              <a:t>)</a:t>
            </a:r>
            <a:endParaRPr lang="pt-BR" sz="2400" b="1" dirty="0"/>
          </a:p>
        </p:txBody>
      </p:sp>
      <p:sp>
        <p:nvSpPr>
          <p:cNvPr id="22" name="Retângulo 21"/>
          <p:cNvSpPr/>
          <p:nvPr/>
        </p:nvSpPr>
        <p:spPr>
          <a:xfrm>
            <a:off x="1763688" y="1052736"/>
            <a:ext cx="432048" cy="432048"/>
          </a:xfrm>
          <a:prstGeom prst="rect">
            <a:avLst/>
          </a:prstGeom>
          <a:solidFill>
            <a:srgbClr val="00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8" name="CaixaDeTexto 27"/>
          <p:cNvSpPr txBox="1"/>
          <p:nvPr/>
        </p:nvSpPr>
        <p:spPr>
          <a:xfrm>
            <a:off x="2339752" y="1052740"/>
            <a:ext cx="3584034" cy="461665"/>
          </a:xfrm>
          <a:prstGeom prst="rect">
            <a:avLst/>
          </a:prstGeom>
          <a:noFill/>
        </p:spPr>
        <p:txBody>
          <a:bodyPr wrap="none" rtlCol="0">
            <a:spAutoFit/>
          </a:bodyPr>
          <a:lstStyle/>
          <a:p>
            <a:r>
              <a:rPr lang="pt-BR" sz="2400" dirty="0" err="1" smtClean="0"/>
              <a:t>Western-associated</a:t>
            </a:r>
            <a:r>
              <a:rPr lang="pt-BR" sz="2400" dirty="0" smtClean="0"/>
              <a:t> cluster</a:t>
            </a:r>
            <a:endParaRPr lang="pt-BR" sz="2400" dirty="0"/>
          </a:p>
        </p:txBody>
      </p:sp>
      <p:sp>
        <p:nvSpPr>
          <p:cNvPr id="29" name="CaixaDeTexto 28"/>
          <p:cNvSpPr txBox="1"/>
          <p:nvPr/>
        </p:nvSpPr>
        <p:spPr>
          <a:xfrm>
            <a:off x="2386616" y="1628804"/>
            <a:ext cx="3454792" cy="461665"/>
          </a:xfrm>
          <a:prstGeom prst="rect">
            <a:avLst/>
          </a:prstGeom>
          <a:noFill/>
        </p:spPr>
        <p:txBody>
          <a:bodyPr wrap="none" rtlCol="0">
            <a:spAutoFit/>
          </a:bodyPr>
          <a:lstStyle/>
          <a:p>
            <a:r>
              <a:rPr lang="pt-BR" sz="2400" dirty="0" err="1" smtClean="0"/>
              <a:t>Eastern-associated</a:t>
            </a:r>
            <a:r>
              <a:rPr lang="pt-BR" sz="2400" dirty="0" smtClean="0"/>
              <a:t> cluster</a:t>
            </a:r>
            <a:endParaRPr lang="pt-BR" sz="2400" dirty="0"/>
          </a:p>
        </p:txBody>
      </p:sp>
      <p:sp>
        <p:nvSpPr>
          <p:cNvPr id="30" name="Retângulo 29"/>
          <p:cNvSpPr/>
          <p:nvPr/>
        </p:nvSpPr>
        <p:spPr>
          <a:xfrm>
            <a:off x="1763688" y="1700808"/>
            <a:ext cx="432048" cy="432048"/>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1" name="CaixaDeTexto 30"/>
          <p:cNvSpPr txBox="1"/>
          <p:nvPr/>
        </p:nvSpPr>
        <p:spPr>
          <a:xfrm>
            <a:off x="5940153" y="1772816"/>
            <a:ext cx="2088232" cy="1938992"/>
          </a:xfrm>
          <a:prstGeom prst="rect">
            <a:avLst/>
          </a:prstGeom>
          <a:noFill/>
        </p:spPr>
        <p:txBody>
          <a:bodyPr wrap="square" rtlCol="0">
            <a:spAutoFit/>
          </a:bodyPr>
          <a:lstStyle/>
          <a:p>
            <a:pPr algn="ctr"/>
            <a:r>
              <a:rPr lang="pt-BR" sz="2400" b="1" dirty="0" smtClean="0"/>
              <a:t>More </a:t>
            </a:r>
            <a:r>
              <a:rPr lang="pt-BR" sz="2400" b="1" dirty="0" err="1" smtClean="0"/>
              <a:t>slave</a:t>
            </a:r>
            <a:r>
              <a:rPr lang="pt-BR" sz="2400" b="1" dirty="0" smtClean="0"/>
              <a:t> trade </a:t>
            </a:r>
            <a:r>
              <a:rPr lang="pt-BR" sz="2400" b="1" dirty="0" err="1" smtClean="0"/>
              <a:t>from</a:t>
            </a:r>
            <a:r>
              <a:rPr lang="pt-BR" sz="2400" b="1" dirty="0" smtClean="0"/>
              <a:t> Western </a:t>
            </a:r>
            <a:r>
              <a:rPr lang="pt-BR" sz="2400" b="1" dirty="0" err="1" smtClean="0"/>
              <a:t>Africa</a:t>
            </a:r>
            <a:r>
              <a:rPr lang="pt-BR" sz="2400" b="1" dirty="0" smtClean="0"/>
              <a:t>, </a:t>
            </a:r>
            <a:r>
              <a:rPr lang="pt-BR" sz="2400" b="1" dirty="0" err="1" smtClean="0"/>
              <a:t>like</a:t>
            </a:r>
            <a:r>
              <a:rPr lang="pt-BR" sz="2400" b="1" dirty="0" smtClean="0"/>
              <a:t> ASW</a:t>
            </a:r>
            <a:endParaRPr lang="pt-BR" sz="2400" b="1" dirty="0"/>
          </a:p>
        </p:txBody>
      </p:sp>
      <p:cxnSp>
        <p:nvCxnSpPr>
          <p:cNvPr id="33" name="Conector de seta reta 32"/>
          <p:cNvCxnSpPr/>
          <p:nvPr/>
        </p:nvCxnSpPr>
        <p:spPr>
          <a:xfrm>
            <a:off x="6948264" y="3573016"/>
            <a:ext cx="0" cy="72008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CaixaDeTexto 33"/>
          <p:cNvSpPr txBox="1"/>
          <p:nvPr/>
        </p:nvSpPr>
        <p:spPr>
          <a:xfrm>
            <a:off x="1687166" y="2276876"/>
            <a:ext cx="3892947" cy="1200329"/>
          </a:xfrm>
          <a:prstGeom prst="rect">
            <a:avLst/>
          </a:prstGeom>
          <a:noFill/>
        </p:spPr>
        <p:txBody>
          <a:bodyPr wrap="square" rtlCol="0">
            <a:spAutoFit/>
          </a:bodyPr>
          <a:lstStyle/>
          <a:p>
            <a:pPr algn="ctr"/>
            <a:r>
              <a:rPr lang="pt-BR" sz="2400" b="1" dirty="0" err="1" smtClean="0">
                <a:solidFill>
                  <a:srgbClr val="FFC000"/>
                </a:solidFill>
              </a:rPr>
              <a:t>Slave</a:t>
            </a:r>
            <a:r>
              <a:rPr lang="pt-BR" sz="2400" b="1" dirty="0" smtClean="0">
                <a:solidFill>
                  <a:srgbClr val="FFC000"/>
                </a:solidFill>
              </a:rPr>
              <a:t> trade </a:t>
            </a:r>
            <a:r>
              <a:rPr lang="pt-BR" sz="2400" b="1" dirty="0" err="1" smtClean="0">
                <a:solidFill>
                  <a:srgbClr val="FFC000"/>
                </a:solidFill>
              </a:rPr>
              <a:t>also</a:t>
            </a:r>
            <a:r>
              <a:rPr lang="pt-BR" sz="2400" b="1" dirty="0" smtClean="0">
                <a:solidFill>
                  <a:srgbClr val="FFC000"/>
                </a:solidFill>
              </a:rPr>
              <a:t> </a:t>
            </a:r>
            <a:r>
              <a:rPr lang="pt-BR" sz="2400" b="1" dirty="0" err="1" smtClean="0">
                <a:solidFill>
                  <a:srgbClr val="FFC000"/>
                </a:solidFill>
              </a:rPr>
              <a:t>from</a:t>
            </a:r>
            <a:r>
              <a:rPr lang="pt-BR" sz="2400" b="1" dirty="0" smtClean="0">
                <a:solidFill>
                  <a:srgbClr val="FFC000"/>
                </a:solidFill>
              </a:rPr>
              <a:t> Angola, </a:t>
            </a:r>
            <a:r>
              <a:rPr lang="pt-BR" sz="2400" b="1" dirty="0" err="1" smtClean="0">
                <a:solidFill>
                  <a:srgbClr val="FFC000"/>
                </a:solidFill>
              </a:rPr>
              <a:t>Mozambique</a:t>
            </a:r>
            <a:endParaRPr lang="pt-BR" sz="2400" b="1" dirty="0" smtClean="0">
              <a:solidFill>
                <a:srgbClr val="FFC000"/>
              </a:solidFill>
            </a:endParaRPr>
          </a:p>
          <a:p>
            <a:pPr algn="ctr"/>
            <a:r>
              <a:rPr lang="pt-BR" sz="2400" b="1" dirty="0" smtClean="0">
                <a:solidFill>
                  <a:srgbClr val="FFC000"/>
                </a:solidFill>
              </a:rPr>
              <a:t>(</a:t>
            </a:r>
            <a:r>
              <a:rPr lang="pt-BR" sz="2400" b="1" dirty="0" err="1" smtClean="0">
                <a:solidFill>
                  <a:srgbClr val="FFC000"/>
                </a:solidFill>
              </a:rPr>
              <a:t>Eastern</a:t>
            </a:r>
            <a:r>
              <a:rPr lang="pt-BR" sz="2400" b="1" dirty="0" smtClean="0">
                <a:solidFill>
                  <a:srgbClr val="FFC000"/>
                </a:solidFill>
              </a:rPr>
              <a:t> </a:t>
            </a:r>
            <a:r>
              <a:rPr lang="pt-BR" sz="2400" b="1" dirty="0" err="1" smtClean="0">
                <a:solidFill>
                  <a:srgbClr val="FFC000"/>
                </a:solidFill>
              </a:rPr>
              <a:t>Africa</a:t>
            </a:r>
            <a:r>
              <a:rPr lang="pt-BR" sz="2400" b="1" dirty="0" smtClean="0">
                <a:solidFill>
                  <a:srgbClr val="FFC000"/>
                </a:solidFill>
              </a:rPr>
              <a:t>)</a:t>
            </a:r>
            <a:endParaRPr lang="pt-BR" sz="2400" b="1" dirty="0">
              <a:solidFill>
                <a:srgbClr val="FFC000"/>
              </a:solidFill>
            </a:endParaRPr>
          </a:p>
        </p:txBody>
      </p:sp>
      <p:cxnSp>
        <p:nvCxnSpPr>
          <p:cNvPr id="36" name="Conector de seta reta 35"/>
          <p:cNvCxnSpPr/>
          <p:nvPr/>
        </p:nvCxnSpPr>
        <p:spPr>
          <a:xfrm>
            <a:off x="4067946" y="3501008"/>
            <a:ext cx="144016" cy="792088"/>
          </a:xfrm>
          <a:prstGeom prst="straightConnector1">
            <a:avLst/>
          </a:prstGeom>
          <a:ln w="3810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37" name="CaixaDeTexto 36"/>
          <p:cNvSpPr txBox="1"/>
          <p:nvPr/>
        </p:nvSpPr>
        <p:spPr>
          <a:xfrm>
            <a:off x="1547664" y="4777988"/>
            <a:ext cx="628422" cy="523220"/>
          </a:xfrm>
          <a:prstGeom prst="rect">
            <a:avLst/>
          </a:prstGeom>
          <a:noFill/>
        </p:spPr>
        <p:txBody>
          <a:bodyPr wrap="none" rtlCol="0">
            <a:spAutoFit/>
          </a:bodyPr>
          <a:lstStyle/>
          <a:p>
            <a:r>
              <a:rPr lang="pt-BR" sz="2800" b="1" dirty="0" smtClean="0">
                <a:solidFill>
                  <a:srgbClr val="FFC000"/>
                </a:solidFill>
              </a:rPr>
              <a:t>5%</a:t>
            </a:r>
            <a:endParaRPr lang="pt-BR" sz="2800" b="1" dirty="0">
              <a:solidFill>
                <a:srgbClr val="FFC000"/>
              </a:solidFill>
            </a:endParaRPr>
          </a:p>
        </p:txBody>
      </p:sp>
      <p:sp>
        <p:nvSpPr>
          <p:cNvPr id="38" name="CaixaDeTexto 37"/>
          <p:cNvSpPr txBox="1"/>
          <p:nvPr/>
        </p:nvSpPr>
        <p:spPr>
          <a:xfrm>
            <a:off x="6604521" y="4797152"/>
            <a:ext cx="810413" cy="523220"/>
          </a:xfrm>
          <a:prstGeom prst="rect">
            <a:avLst/>
          </a:prstGeom>
          <a:noFill/>
        </p:spPr>
        <p:txBody>
          <a:bodyPr wrap="none" rtlCol="0">
            <a:spAutoFit/>
          </a:bodyPr>
          <a:lstStyle/>
          <a:p>
            <a:r>
              <a:rPr lang="pt-BR" sz="2800" b="1" dirty="0" smtClean="0">
                <a:solidFill>
                  <a:srgbClr val="FFC000"/>
                </a:solidFill>
              </a:rPr>
              <a:t>15%</a:t>
            </a:r>
            <a:endParaRPr lang="pt-BR" sz="2800" b="1" dirty="0">
              <a:solidFill>
                <a:srgbClr val="FFC000"/>
              </a:solidFill>
            </a:endParaRPr>
          </a:p>
        </p:txBody>
      </p:sp>
      <p:sp>
        <p:nvSpPr>
          <p:cNvPr id="39" name="CaixaDeTexto 38"/>
          <p:cNvSpPr txBox="1"/>
          <p:nvPr/>
        </p:nvSpPr>
        <p:spPr>
          <a:xfrm>
            <a:off x="4192609" y="4869160"/>
            <a:ext cx="810413" cy="523220"/>
          </a:xfrm>
          <a:prstGeom prst="rect">
            <a:avLst/>
          </a:prstGeom>
          <a:noFill/>
        </p:spPr>
        <p:txBody>
          <a:bodyPr wrap="none" rtlCol="0">
            <a:spAutoFit/>
          </a:bodyPr>
          <a:lstStyle/>
          <a:p>
            <a:r>
              <a:rPr lang="pt-BR" sz="2800" b="1" dirty="0" smtClean="0">
                <a:solidFill>
                  <a:srgbClr val="FFC000"/>
                </a:solidFill>
              </a:rPr>
              <a:t>25%</a:t>
            </a:r>
            <a:endParaRPr lang="pt-BR" sz="2800" b="1" dirty="0">
              <a:solidFill>
                <a:srgbClr val="FFC000"/>
              </a:solidFill>
            </a:endParaRPr>
          </a:p>
        </p:txBody>
      </p:sp>
      <p:sp>
        <p:nvSpPr>
          <p:cNvPr id="40" name="CaixaDeTexto 39"/>
          <p:cNvSpPr txBox="1"/>
          <p:nvPr/>
        </p:nvSpPr>
        <p:spPr>
          <a:xfrm>
            <a:off x="3059834" y="4869160"/>
            <a:ext cx="810413" cy="523220"/>
          </a:xfrm>
          <a:prstGeom prst="rect">
            <a:avLst/>
          </a:prstGeom>
          <a:noFill/>
        </p:spPr>
        <p:txBody>
          <a:bodyPr wrap="none" rtlCol="0">
            <a:spAutoFit/>
          </a:bodyPr>
          <a:lstStyle/>
          <a:p>
            <a:r>
              <a:rPr lang="pt-BR" sz="2800" b="1" dirty="0" smtClean="0">
                <a:solidFill>
                  <a:srgbClr val="FFC000"/>
                </a:solidFill>
              </a:rPr>
              <a:t>27%</a:t>
            </a:r>
            <a:endParaRPr lang="pt-BR" sz="2800" b="1" dirty="0">
              <a:solidFill>
                <a:srgbClr val="FFC000"/>
              </a:solidFill>
            </a:endParaRPr>
          </a:p>
        </p:txBody>
      </p:sp>
    </p:spTree>
    <p:extLst>
      <p:ext uri="{BB962C8B-B14F-4D97-AF65-F5344CB8AC3E}">
        <p14:creationId xmlns:p14="http://schemas.microsoft.com/office/powerpoint/2010/main" val="179669695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5" descr="http://2.bp.blogspot.com/_CXlUGo8SGcA/ShD5lEJLu0I/AAAAAAAAAm4/lI1zzrz3V9w/s400/mapa+da+africa.jpg"/>
          <p:cNvPicPr>
            <a:picLocks noChangeAspect="1" noChangeArrowheads="1"/>
          </p:cNvPicPr>
          <p:nvPr/>
        </p:nvPicPr>
        <p:blipFill>
          <a:blip r:embed="rId2">
            <a:extLst>
              <a:ext uri="{28A0092B-C50C-407E-A947-70E740481C1C}">
                <a14:useLocalDpi xmlns:a14="http://schemas.microsoft.com/office/drawing/2010/main" val="0"/>
              </a:ext>
            </a:extLst>
          </a:blip>
          <a:srcRect l="2606" r="7484"/>
          <a:stretch>
            <a:fillRect/>
          </a:stretch>
        </p:blipFill>
        <p:spPr bwMode="auto">
          <a:xfrm>
            <a:off x="4438650" y="2143129"/>
            <a:ext cx="4705350" cy="450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2" descr="http://www.cnj.jus.br/corregedoria/justica_aberta/html/img/mapa_brasil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0" y="71438"/>
            <a:ext cx="6672263" cy="657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00438" y="2928938"/>
            <a:ext cx="85725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71813" y="3714752"/>
            <a:ext cx="211137"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85875" y="5786442"/>
            <a:ext cx="85725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Conector de seta reta 7"/>
          <p:cNvCxnSpPr/>
          <p:nvPr/>
        </p:nvCxnSpPr>
        <p:spPr>
          <a:xfrm flipH="1" flipV="1">
            <a:off x="3419872" y="4869160"/>
            <a:ext cx="4248472" cy="504056"/>
          </a:xfrm>
          <a:prstGeom prst="straightConnector1">
            <a:avLst/>
          </a:prstGeom>
          <a:ln w="57150">
            <a:tailEnd type="arrow"/>
          </a:ln>
        </p:spPr>
        <p:style>
          <a:lnRef idx="1">
            <a:schemeClr val="dk1"/>
          </a:lnRef>
          <a:fillRef idx="0">
            <a:schemeClr val="dk1"/>
          </a:fillRef>
          <a:effectRef idx="0">
            <a:schemeClr val="dk1"/>
          </a:effectRef>
          <a:fontRef idx="minor">
            <a:schemeClr val="tx1"/>
          </a:fontRef>
        </p:style>
      </p:cxnSp>
      <p:cxnSp>
        <p:nvCxnSpPr>
          <p:cNvPr id="10" name="Conector de seta reta 9"/>
          <p:cNvCxnSpPr/>
          <p:nvPr/>
        </p:nvCxnSpPr>
        <p:spPr>
          <a:xfrm rot="10800000">
            <a:off x="4357688" y="3429000"/>
            <a:ext cx="2000250" cy="642938"/>
          </a:xfrm>
          <a:prstGeom prst="straightConnector1">
            <a:avLst/>
          </a:prstGeom>
          <a:ln w="57150">
            <a:tailEnd type="arrow"/>
          </a:ln>
        </p:spPr>
        <p:style>
          <a:lnRef idx="1">
            <a:schemeClr val="dk1"/>
          </a:lnRef>
          <a:fillRef idx="0">
            <a:schemeClr val="dk1"/>
          </a:fillRef>
          <a:effectRef idx="0">
            <a:schemeClr val="dk1"/>
          </a:effectRef>
          <a:fontRef idx="minor">
            <a:schemeClr val="tx1"/>
          </a:fontRef>
        </p:style>
      </p:cxnSp>
      <p:cxnSp>
        <p:nvCxnSpPr>
          <p:cNvPr id="9" name="Conector de seta reta 8"/>
          <p:cNvCxnSpPr/>
          <p:nvPr/>
        </p:nvCxnSpPr>
        <p:spPr>
          <a:xfrm rot="10800000" flipV="1">
            <a:off x="3643313" y="4081467"/>
            <a:ext cx="2724150" cy="776287"/>
          </a:xfrm>
          <a:prstGeom prst="straightConnector1">
            <a:avLst/>
          </a:prstGeom>
          <a:ln w="57150">
            <a:tailEnd type="arrow"/>
          </a:ln>
        </p:spPr>
        <p:style>
          <a:lnRef idx="1">
            <a:schemeClr val="dk1"/>
          </a:lnRef>
          <a:fillRef idx="0">
            <a:schemeClr val="dk1"/>
          </a:fillRef>
          <a:effectRef idx="0">
            <a:schemeClr val="dk1"/>
          </a:effectRef>
          <a:fontRef idx="minor">
            <a:schemeClr val="tx1"/>
          </a:fontRef>
        </p:style>
      </p:cxnSp>
      <p:sp>
        <p:nvSpPr>
          <p:cNvPr id="6" name="Oval 5"/>
          <p:cNvSpPr/>
          <p:nvPr/>
        </p:nvSpPr>
        <p:spPr>
          <a:xfrm>
            <a:off x="6876256" y="5013176"/>
            <a:ext cx="1296144" cy="864096"/>
          </a:xfrm>
          <a:prstGeom prst="ellipse">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10051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CaixaDeTexto 31"/>
          <p:cNvSpPr txBox="1"/>
          <p:nvPr/>
        </p:nvSpPr>
        <p:spPr>
          <a:xfrm>
            <a:off x="899592" y="1412776"/>
            <a:ext cx="7344816" cy="5262979"/>
          </a:xfrm>
          <a:prstGeom prst="rect">
            <a:avLst/>
          </a:prstGeom>
          <a:solidFill>
            <a:schemeClr val="bg1"/>
          </a:solidFill>
        </p:spPr>
        <p:txBody>
          <a:bodyPr wrap="square" rtlCol="0">
            <a:spAutoFit/>
          </a:bodyPr>
          <a:lstStyle/>
          <a:p>
            <a:pPr algn="ctr"/>
            <a:r>
              <a:rPr lang="pt-BR" sz="2400" b="1" dirty="0" smtClean="0">
                <a:solidFill>
                  <a:srgbClr val="FF0000"/>
                </a:solidFill>
              </a:rPr>
              <a:t>AFRICAN ANCESTRY</a:t>
            </a:r>
            <a:r>
              <a:rPr lang="pt-BR" sz="2400" b="1" dirty="0" smtClean="0">
                <a:solidFill>
                  <a:srgbClr val="FF0000"/>
                </a:solidFill>
              </a:rPr>
              <a:t>:</a:t>
            </a:r>
          </a:p>
          <a:p>
            <a:pPr algn="ctr"/>
            <a:endParaRPr lang="pt-BR" sz="2400" b="1" dirty="0">
              <a:solidFill>
                <a:srgbClr val="FF0000"/>
              </a:solidFill>
            </a:endParaRPr>
          </a:p>
          <a:p>
            <a:pPr algn="ctr"/>
            <a:r>
              <a:rPr lang="pt-BR" sz="2400" b="1" dirty="0" smtClean="0">
                <a:solidFill>
                  <a:srgbClr val="000000"/>
                </a:solidFill>
              </a:rPr>
              <a:t>WE OBSERVE THE SAME PATTERN IF WE RUN THE ANALYSES WITH ALL THE INDIVIDUALS</a:t>
            </a:r>
            <a:endParaRPr lang="pt-BR" sz="2400" b="1" dirty="0" smtClean="0">
              <a:solidFill>
                <a:srgbClr val="000000"/>
              </a:solidFill>
            </a:endParaRPr>
          </a:p>
          <a:p>
            <a:pPr algn="ctr"/>
            <a:endParaRPr lang="pt-BR" sz="2400" b="1" dirty="0" smtClean="0"/>
          </a:p>
          <a:p>
            <a:pPr algn="ctr"/>
            <a:r>
              <a:rPr lang="pt-BR" sz="2400" b="1" dirty="0" smtClean="0"/>
              <a:t>BRAZILIANS HAVE THE SIGNATURE OF GENOMIC VARIATION FROM DIFFERENT AFRICAN REGIONS, INCLUDING  SOUTH-CENTRAL AND EASTERN AFRICA</a:t>
            </a:r>
          </a:p>
          <a:p>
            <a:pPr algn="ctr"/>
            <a:endParaRPr lang="pt-BR" sz="2400" b="1" dirty="0" smtClean="0"/>
          </a:p>
          <a:p>
            <a:pPr algn="ctr"/>
            <a:r>
              <a:rPr lang="pt-BR" sz="2400" b="1" dirty="0" smtClean="0"/>
              <a:t>SALVADOR (NE), THE MOST AFRICAN BRAZILIAN CITY, SIMILAR TO AFRICAN-AMERICAN</a:t>
            </a:r>
          </a:p>
          <a:p>
            <a:pPr algn="ctr"/>
            <a:endParaRPr lang="pt-BR" sz="2400" b="1" dirty="0" smtClean="0"/>
          </a:p>
          <a:p>
            <a:pPr algn="ctr"/>
            <a:r>
              <a:rPr lang="pt-BR" sz="2400" b="1" dirty="0" smtClean="0"/>
              <a:t>SE AND SOUTHERN BRAZILIANS, MORE EUROPEAN, BUT HOST DIVERSITY FROM ANGOLA, MOZAMBIQUE </a:t>
            </a:r>
            <a:endParaRPr lang="pt-BR" sz="2400" b="1" dirty="0"/>
          </a:p>
        </p:txBody>
      </p:sp>
      <p:sp>
        <p:nvSpPr>
          <p:cNvPr id="7" name="TextBox 6"/>
          <p:cNvSpPr txBox="1"/>
          <p:nvPr/>
        </p:nvSpPr>
        <p:spPr>
          <a:xfrm>
            <a:off x="467544" y="332656"/>
            <a:ext cx="8136904" cy="954107"/>
          </a:xfrm>
          <a:prstGeom prst="rect">
            <a:avLst/>
          </a:prstGeom>
          <a:noFill/>
        </p:spPr>
        <p:txBody>
          <a:bodyPr wrap="square" rtlCol="0">
            <a:spAutoFit/>
          </a:bodyPr>
          <a:lstStyle/>
          <a:p>
            <a:pPr algn="ctr"/>
            <a:r>
              <a:rPr lang="en-US" sz="2800" b="1" dirty="0" smtClean="0">
                <a:solidFill>
                  <a:srgbClr val="FF0000"/>
                </a:solidFill>
              </a:rPr>
              <a:t>WHAT IS THE PATTERN OF SUBCONTINENTAL ANCESTRY IN DIFFERENT BRAZILIAN POPULATIONS?</a:t>
            </a:r>
            <a:endParaRPr lang="en-US" sz="2800" b="1" dirty="0">
              <a:solidFill>
                <a:srgbClr val="FF0000"/>
              </a:solidFill>
            </a:endParaRPr>
          </a:p>
        </p:txBody>
      </p:sp>
    </p:spTree>
    <p:extLst>
      <p:ext uri="{BB962C8B-B14F-4D97-AF65-F5344CB8AC3E}">
        <p14:creationId xmlns:p14="http://schemas.microsoft.com/office/powerpoint/2010/main" val="380782450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620688"/>
            <a:ext cx="7416824" cy="1815882"/>
          </a:xfrm>
          <a:prstGeom prst="rect">
            <a:avLst/>
          </a:prstGeom>
          <a:noFill/>
        </p:spPr>
        <p:txBody>
          <a:bodyPr wrap="square" rtlCol="0">
            <a:spAutoFit/>
          </a:bodyPr>
          <a:lstStyle/>
          <a:p>
            <a:pPr algn="ctr"/>
            <a:r>
              <a:rPr lang="en-US" sz="2800" b="1" dirty="0" smtClean="0">
                <a:solidFill>
                  <a:srgbClr val="FF0000"/>
                </a:solidFill>
              </a:rPr>
              <a:t>(3)</a:t>
            </a:r>
          </a:p>
          <a:p>
            <a:pPr algn="ctr"/>
            <a:r>
              <a:rPr lang="en-US" sz="2800" b="1" dirty="0" smtClean="0">
                <a:solidFill>
                  <a:srgbClr val="FF0000"/>
                </a:solidFill>
              </a:rPr>
              <a:t>HOW WAS THE DYNAMICS OF CONTINENTAL ANCESTRY ACROSS THE THREE BRAZILIAN COHORTS?</a:t>
            </a:r>
            <a:endParaRPr lang="en-US" sz="2800" b="1" dirty="0">
              <a:solidFill>
                <a:srgbClr val="FF0000"/>
              </a:solidFill>
            </a:endParaRPr>
          </a:p>
        </p:txBody>
      </p:sp>
      <p:sp>
        <p:nvSpPr>
          <p:cNvPr id="3" name="TextBox 2"/>
          <p:cNvSpPr txBox="1"/>
          <p:nvPr/>
        </p:nvSpPr>
        <p:spPr>
          <a:xfrm>
            <a:off x="1331640" y="2780928"/>
            <a:ext cx="6361537" cy="1200328"/>
          </a:xfrm>
          <a:prstGeom prst="rect">
            <a:avLst/>
          </a:prstGeom>
          <a:noFill/>
        </p:spPr>
        <p:txBody>
          <a:bodyPr wrap="none" rtlCol="0">
            <a:spAutoFit/>
          </a:bodyPr>
          <a:lstStyle/>
          <a:p>
            <a:pPr algn="ctr"/>
            <a:r>
              <a:rPr lang="en-US" sz="2400" dirty="0" smtClean="0"/>
              <a:t>Parental populations: 1000 Genomes and Natives</a:t>
            </a:r>
          </a:p>
          <a:p>
            <a:pPr algn="ctr"/>
            <a:r>
              <a:rPr lang="en-US" sz="2400" dirty="0" smtClean="0"/>
              <a:t>Phased by SHAPEIT</a:t>
            </a:r>
          </a:p>
          <a:p>
            <a:pPr algn="ctr"/>
            <a:r>
              <a:rPr lang="en-US" sz="2400" dirty="0" smtClean="0"/>
              <a:t>Local ancestry estimated by </a:t>
            </a:r>
            <a:r>
              <a:rPr lang="en-US" sz="2400" dirty="0" err="1" smtClean="0"/>
              <a:t>PCAdmix</a:t>
            </a:r>
            <a:endParaRPr lang="en-US" sz="2400" dirty="0"/>
          </a:p>
        </p:txBody>
      </p:sp>
    </p:spTree>
    <p:extLst>
      <p:ext uri="{BB962C8B-B14F-4D97-AF65-F5344CB8AC3E}">
        <p14:creationId xmlns:p14="http://schemas.microsoft.com/office/powerpoint/2010/main" val="37588716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587501" y="304800"/>
            <a:ext cx="7251700" cy="1143000"/>
          </a:xfrm>
          <a:prstGeom prst="rect">
            <a:avLst/>
          </a:prstGeom>
        </p:spPr>
        <p:txBody>
          <a:bodyPr/>
          <a:lstStyle/>
          <a:p>
            <a:pPr algn="ctr" fontAlgn="base">
              <a:spcBef>
                <a:spcPct val="0"/>
              </a:spcBef>
              <a:spcAft>
                <a:spcPct val="0"/>
              </a:spcAft>
              <a:defRPr/>
            </a:pPr>
            <a:r>
              <a:rPr lang="en-US" altLang="pt-BR" sz="3600" dirty="0">
                <a:solidFill>
                  <a:prstClr val="black"/>
                </a:solidFill>
                <a:ea typeface="+mj-ea"/>
                <a:cs typeface="+mj-cs"/>
              </a:rPr>
              <a:t> Admixture Dynamics Inference </a:t>
            </a:r>
          </a:p>
        </p:txBody>
      </p:sp>
      <p:sp>
        <p:nvSpPr>
          <p:cNvPr id="5" name="Rectangle 4"/>
          <p:cNvSpPr/>
          <p:nvPr/>
        </p:nvSpPr>
        <p:spPr>
          <a:xfrm>
            <a:off x="914400" y="1371600"/>
            <a:ext cx="1219200"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Rectangle 5"/>
          <p:cNvSpPr/>
          <p:nvPr/>
        </p:nvSpPr>
        <p:spPr>
          <a:xfrm>
            <a:off x="914400" y="1524000"/>
            <a:ext cx="1219200"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7" name="Rectangle 16"/>
          <p:cNvSpPr/>
          <p:nvPr/>
        </p:nvSpPr>
        <p:spPr>
          <a:xfrm>
            <a:off x="928688" y="1752600"/>
            <a:ext cx="1219200"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8" name="Rectangle 17"/>
          <p:cNvSpPr/>
          <p:nvPr/>
        </p:nvSpPr>
        <p:spPr>
          <a:xfrm>
            <a:off x="928688" y="1905000"/>
            <a:ext cx="1219200"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9" name="Rectangle 18"/>
          <p:cNvSpPr/>
          <p:nvPr/>
        </p:nvSpPr>
        <p:spPr>
          <a:xfrm>
            <a:off x="2881313" y="1371600"/>
            <a:ext cx="1219200" cy="76200"/>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20" name="Rectangle 19"/>
          <p:cNvSpPr/>
          <p:nvPr/>
        </p:nvSpPr>
        <p:spPr>
          <a:xfrm>
            <a:off x="2881313" y="1524000"/>
            <a:ext cx="1219200" cy="76200"/>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21" name="Rectangle 20"/>
          <p:cNvSpPr/>
          <p:nvPr/>
        </p:nvSpPr>
        <p:spPr>
          <a:xfrm>
            <a:off x="2895600" y="1752600"/>
            <a:ext cx="1219200" cy="76200"/>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22" name="Rectangle 21"/>
          <p:cNvSpPr/>
          <p:nvPr/>
        </p:nvSpPr>
        <p:spPr>
          <a:xfrm>
            <a:off x="2895600" y="1905000"/>
            <a:ext cx="1219200" cy="76200"/>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23" name="Rectangle 22"/>
          <p:cNvSpPr/>
          <p:nvPr/>
        </p:nvSpPr>
        <p:spPr>
          <a:xfrm>
            <a:off x="4862513" y="1371600"/>
            <a:ext cx="1219200"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24" name="Rectangle 23"/>
          <p:cNvSpPr/>
          <p:nvPr/>
        </p:nvSpPr>
        <p:spPr>
          <a:xfrm>
            <a:off x="4862513" y="1524000"/>
            <a:ext cx="1219200"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25" name="Rectangle 24"/>
          <p:cNvSpPr/>
          <p:nvPr/>
        </p:nvSpPr>
        <p:spPr>
          <a:xfrm>
            <a:off x="4876800" y="1752600"/>
            <a:ext cx="1219200"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26" name="Rectangle 25"/>
          <p:cNvSpPr/>
          <p:nvPr/>
        </p:nvSpPr>
        <p:spPr>
          <a:xfrm>
            <a:off x="4876800" y="1905000"/>
            <a:ext cx="1219200"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44046" name="TextBox 76"/>
          <p:cNvSpPr txBox="1">
            <a:spLocks noChangeArrowheads="1"/>
          </p:cNvSpPr>
          <p:nvPr/>
        </p:nvSpPr>
        <p:spPr bwMode="auto">
          <a:xfrm>
            <a:off x="6705600" y="1295404"/>
            <a:ext cx="1676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fontAlgn="base" hangingPunct="1">
              <a:spcBef>
                <a:spcPct val="0"/>
              </a:spcBef>
              <a:spcAft>
                <a:spcPct val="0"/>
              </a:spcAft>
            </a:pPr>
            <a:r>
              <a:rPr lang="en-US" sz="1800" smtClean="0">
                <a:solidFill>
                  <a:prstClr val="black"/>
                </a:solidFill>
              </a:rPr>
              <a:t>Parental Populations</a:t>
            </a:r>
          </a:p>
        </p:txBody>
      </p:sp>
      <p:grpSp>
        <p:nvGrpSpPr>
          <p:cNvPr id="2" name="Group 166"/>
          <p:cNvGrpSpPr>
            <a:grpSpLocks/>
          </p:cNvGrpSpPr>
          <p:nvPr/>
        </p:nvGrpSpPr>
        <p:grpSpPr bwMode="auto">
          <a:xfrm>
            <a:off x="914400" y="3276600"/>
            <a:ext cx="5181600" cy="609600"/>
            <a:chOff x="914400" y="3276600"/>
            <a:chExt cx="5181600" cy="609600"/>
          </a:xfrm>
        </p:grpSpPr>
        <p:sp>
          <p:nvSpPr>
            <p:cNvPr id="41" name="Rectangle 40"/>
            <p:cNvSpPr/>
            <p:nvPr/>
          </p:nvSpPr>
          <p:spPr>
            <a:xfrm>
              <a:off x="2881313" y="3276600"/>
              <a:ext cx="1219200"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42" name="Rectangle 41"/>
            <p:cNvSpPr/>
            <p:nvPr/>
          </p:nvSpPr>
          <p:spPr>
            <a:xfrm>
              <a:off x="2881313" y="3429000"/>
              <a:ext cx="1219200"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43" name="Rectangle 42"/>
            <p:cNvSpPr/>
            <p:nvPr/>
          </p:nvSpPr>
          <p:spPr>
            <a:xfrm>
              <a:off x="2895600" y="3657600"/>
              <a:ext cx="1219200"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44" name="Rectangle 43"/>
            <p:cNvSpPr/>
            <p:nvPr/>
          </p:nvSpPr>
          <p:spPr>
            <a:xfrm>
              <a:off x="2895600" y="3810000"/>
              <a:ext cx="1219200"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45" name="Rectangle 44"/>
            <p:cNvSpPr/>
            <p:nvPr/>
          </p:nvSpPr>
          <p:spPr>
            <a:xfrm>
              <a:off x="4862513" y="3276600"/>
              <a:ext cx="1219200"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46" name="Rectangle 45"/>
            <p:cNvSpPr/>
            <p:nvPr/>
          </p:nvSpPr>
          <p:spPr>
            <a:xfrm>
              <a:off x="4862513" y="3429000"/>
              <a:ext cx="1219200"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47" name="Rectangle 46"/>
            <p:cNvSpPr/>
            <p:nvPr/>
          </p:nvSpPr>
          <p:spPr>
            <a:xfrm>
              <a:off x="4876800" y="3657600"/>
              <a:ext cx="1219200"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48" name="Rectangle 47"/>
            <p:cNvSpPr/>
            <p:nvPr/>
          </p:nvSpPr>
          <p:spPr>
            <a:xfrm>
              <a:off x="4876800" y="3810000"/>
              <a:ext cx="1219200"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49" name="Rectangle 48"/>
            <p:cNvSpPr/>
            <p:nvPr/>
          </p:nvSpPr>
          <p:spPr>
            <a:xfrm>
              <a:off x="914400" y="3276600"/>
              <a:ext cx="1219200"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50" name="Rectangle 49"/>
            <p:cNvSpPr/>
            <p:nvPr/>
          </p:nvSpPr>
          <p:spPr>
            <a:xfrm>
              <a:off x="914400" y="3429000"/>
              <a:ext cx="1219200"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51" name="Rectangle 50"/>
            <p:cNvSpPr/>
            <p:nvPr/>
          </p:nvSpPr>
          <p:spPr>
            <a:xfrm>
              <a:off x="928688" y="3657600"/>
              <a:ext cx="1219200"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52" name="Rectangle 51"/>
            <p:cNvSpPr/>
            <p:nvPr/>
          </p:nvSpPr>
          <p:spPr>
            <a:xfrm>
              <a:off x="928688" y="3810000"/>
              <a:ext cx="1219200"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8" name="Rectangle 77"/>
            <p:cNvSpPr/>
            <p:nvPr/>
          </p:nvSpPr>
          <p:spPr>
            <a:xfrm>
              <a:off x="920750" y="3276600"/>
              <a:ext cx="823913"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9" name="Rectangle 78"/>
            <p:cNvSpPr/>
            <p:nvPr/>
          </p:nvSpPr>
          <p:spPr>
            <a:xfrm>
              <a:off x="2882900" y="3429000"/>
              <a:ext cx="823913" cy="76200"/>
            </a:xfrm>
            <a:prstGeom prst="rect">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80" name="Rectangle 79"/>
            <p:cNvSpPr/>
            <p:nvPr/>
          </p:nvSpPr>
          <p:spPr>
            <a:xfrm>
              <a:off x="1295400" y="3429000"/>
              <a:ext cx="822325" cy="76200"/>
            </a:xfrm>
            <a:prstGeom prst="rect">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81" name="Rectangle 80"/>
            <p:cNvSpPr/>
            <p:nvPr/>
          </p:nvSpPr>
          <p:spPr>
            <a:xfrm>
              <a:off x="4857750" y="3429000"/>
              <a:ext cx="822325"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82" name="Rectangle 81"/>
            <p:cNvSpPr/>
            <p:nvPr/>
          </p:nvSpPr>
          <p:spPr>
            <a:xfrm>
              <a:off x="2895600" y="3657600"/>
              <a:ext cx="365125" cy="76200"/>
            </a:xfrm>
            <a:prstGeom prst="rect">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83" name="Rectangle 82"/>
            <p:cNvSpPr/>
            <p:nvPr/>
          </p:nvSpPr>
          <p:spPr>
            <a:xfrm>
              <a:off x="3444875" y="3810000"/>
              <a:ext cx="365125" cy="76200"/>
            </a:xfrm>
            <a:prstGeom prst="rect">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84" name="Rectangle 83"/>
            <p:cNvSpPr/>
            <p:nvPr/>
          </p:nvSpPr>
          <p:spPr>
            <a:xfrm>
              <a:off x="1406525" y="3810000"/>
              <a:ext cx="365125" cy="76200"/>
            </a:xfrm>
            <a:prstGeom prst="rect">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85" name="Rectangle 84"/>
            <p:cNvSpPr/>
            <p:nvPr/>
          </p:nvSpPr>
          <p:spPr>
            <a:xfrm>
              <a:off x="1781175" y="3657600"/>
              <a:ext cx="366713" cy="76200"/>
            </a:xfrm>
            <a:prstGeom prst="rect">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86" name="Rectangle 85"/>
            <p:cNvSpPr/>
            <p:nvPr/>
          </p:nvSpPr>
          <p:spPr>
            <a:xfrm>
              <a:off x="1398588" y="3657600"/>
              <a:ext cx="366712"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87" name="Rectangle 86"/>
            <p:cNvSpPr/>
            <p:nvPr/>
          </p:nvSpPr>
          <p:spPr>
            <a:xfrm>
              <a:off x="4892675" y="3810000"/>
              <a:ext cx="365125" cy="76200"/>
            </a:xfrm>
            <a:prstGeom prst="rect">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88" name="Rectangle 87"/>
            <p:cNvSpPr/>
            <p:nvPr/>
          </p:nvSpPr>
          <p:spPr>
            <a:xfrm>
              <a:off x="5730875" y="3657600"/>
              <a:ext cx="365125" cy="76200"/>
            </a:xfrm>
            <a:prstGeom prst="rect">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89" name="Rectangle 88"/>
            <p:cNvSpPr/>
            <p:nvPr/>
          </p:nvSpPr>
          <p:spPr>
            <a:xfrm>
              <a:off x="5721350" y="3810000"/>
              <a:ext cx="366713" cy="76200"/>
            </a:xfrm>
            <a:prstGeom prst="rect">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90" name="Rectangle 89"/>
            <p:cNvSpPr/>
            <p:nvPr/>
          </p:nvSpPr>
          <p:spPr>
            <a:xfrm>
              <a:off x="5167313" y="3651250"/>
              <a:ext cx="366712"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grpSp>
      <p:grpSp>
        <p:nvGrpSpPr>
          <p:cNvPr id="3" name="Group 167"/>
          <p:cNvGrpSpPr>
            <a:grpSpLocks/>
          </p:cNvGrpSpPr>
          <p:nvPr/>
        </p:nvGrpSpPr>
        <p:grpSpPr bwMode="auto">
          <a:xfrm>
            <a:off x="914400" y="4267200"/>
            <a:ext cx="5181600" cy="609600"/>
            <a:chOff x="914400" y="4267200"/>
            <a:chExt cx="5181600" cy="609600"/>
          </a:xfrm>
        </p:grpSpPr>
        <p:sp>
          <p:nvSpPr>
            <p:cNvPr id="53" name="Rectangle 52"/>
            <p:cNvSpPr/>
            <p:nvPr/>
          </p:nvSpPr>
          <p:spPr>
            <a:xfrm>
              <a:off x="2881313" y="4267200"/>
              <a:ext cx="1219200"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54" name="Rectangle 53"/>
            <p:cNvSpPr/>
            <p:nvPr/>
          </p:nvSpPr>
          <p:spPr>
            <a:xfrm>
              <a:off x="2881313" y="4419600"/>
              <a:ext cx="1219200"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57" name="Rectangle 56"/>
            <p:cNvSpPr/>
            <p:nvPr/>
          </p:nvSpPr>
          <p:spPr>
            <a:xfrm>
              <a:off x="4862513" y="4267200"/>
              <a:ext cx="1219200"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58" name="Rectangle 57"/>
            <p:cNvSpPr/>
            <p:nvPr/>
          </p:nvSpPr>
          <p:spPr>
            <a:xfrm>
              <a:off x="4862513" y="4419600"/>
              <a:ext cx="1219200"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59" name="Rectangle 58"/>
            <p:cNvSpPr/>
            <p:nvPr/>
          </p:nvSpPr>
          <p:spPr>
            <a:xfrm>
              <a:off x="4876800" y="4648200"/>
              <a:ext cx="1219200"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0" name="Rectangle 59"/>
            <p:cNvSpPr/>
            <p:nvPr/>
          </p:nvSpPr>
          <p:spPr>
            <a:xfrm>
              <a:off x="4876800" y="4800600"/>
              <a:ext cx="1219200"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1" name="Rectangle 60"/>
            <p:cNvSpPr/>
            <p:nvPr/>
          </p:nvSpPr>
          <p:spPr>
            <a:xfrm>
              <a:off x="914400" y="4267200"/>
              <a:ext cx="1219200"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2" name="Rectangle 61"/>
            <p:cNvSpPr/>
            <p:nvPr/>
          </p:nvSpPr>
          <p:spPr>
            <a:xfrm>
              <a:off x="914400" y="4419600"/>
              <a:ext cx="1219200"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5" name="Rectangle 64"/>
            <p:cNvSpPr/>
            <p:nvPr/>
          </p:nvSpPr>
          <p:spPr>
            <a:xfrm>
              <a:off x="2881313" y="4648200"/>
              <a:ext cx="1219200"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6" name="Rectangle 65"/>
            <p:cNvSpPr/>
            <p:nvPr/>
          </p:nvSpPr>
          <p:spPr>
            <a:xfrm>
              <a:off x="2881313" y="4800600"/>
              <a:ext cx="1219200" cy="76200"/>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3" name="Rectangle 72"/>
            <p:cNvSpPr/>
            <p:nvPr/>
          </p:nvSpPr>
          <p:spPr>
            <a:xfrm>
              <a:off x="914400" y="4648200"/>
              <a:ext cx="1219200" cy="76200"/>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4" name="Rectangle 73"/>
            <p:cNvSpPr/>
            <p:nvPr/>
          </p:nvSpPr>
          <p:spPr>
            <a:xfrm>
              <a:off x="914400" y="4800600"/>
              <a:ext cx="1219200"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91" name="Rectangle 90"/>
            <p:cNvSpPr/>
            <p:nvPr/>
          </p:nvSpPr>
          <p:spPr>
            <a:xfrm>
              <a:off x="1143000" y="4267200"/>
              <a:ext cx="182563" cy="76200"/>
            </a:xfrm>
            <a:prstGeom prst="rect">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92" name="Rectangle 91"/>
            <p:cNvSpPr/>
            <p:nvPr/>
          </p:nvSpPr>
          <p:spPr>
            <a:xfrm>
              <a:off x="1570038" y="4267200"/>
              <a:ext cx="274637" cy="76200"/>
            </a:xfrm>
            <a:prstGeom prst="rect">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93" name="Rectangle 92"/>
            <p:cNvSpPr/>
            <p:nvPr/>
          </p:nvSpPr>
          <p:spPr>
            <a:xfrm>
              <a:off x="1524000" y="4419600"/>
              <a:ext cx="182563" cy="76200"/>
            </a:xfrm>
            <a:prstGeom prst="rect">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94" name="Rectangle 93"/>
            <p:cNvSpPr/>
            <p:nvPr/>
          </p:nvSpPr>
          <p:spPr>
            <a:xfrm>
              <a:off x="1901825" y="4419600"/>
              <a:ext cx="182563" cy="76200"/>
            </a:xfrm>
            <a:prstGeom prst="rect">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95" name="Rectangle 94"/>
            <p:cNvSpPr/>
            <p:nvPr/>
          </p:nvSpPr>
          <p:spPr>
            <a:xfrm>
              <a:off x="1143000" y="4419600"/>
              <a:ext cx="274638"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96" name="Rectangle 95"/>
            <p:cNvSpPr/>
            <p:nvPr/>
          </p:nvSpPr>
          <p:spPr>
            <a:xfrm>
              <a:off x="3003550" y="4419600"/>
              <a:ext cx="274638"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97" name="Rectangle 96"/>
            <p:cNvSpPr/>
            <p:nvPr/>
          </p:nvSpPr>
          <p:spPr>
            <a:xfrm>
              <a:off x="3276600" y="4273550"/>
              <a:ext cx="274638"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98" name="Rectangle 97"/>
            <p:cNvSpPr/>
            <p:nvPr/>
          </p:nvSpPr>
          <p:spPr>
            <a:xfrm>
              <a:off x="4999038" y="4413250"/>
              <a:ext cx="182562"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99" name="Rectangle 98"/>
            <p:cNvSpPr/>
            <p:nvPr/>
          </p:nvSpPr>
          <p:spPr>
            <a:xfrm>
              <a:off x="5516563" y="4267200"/>
              <a:ext cx="274637"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00" name="Rectangle 99"/>
            <p:cNvSpPr/>
            <p:nvPr/>
          </p:nvSpPr>
          <p:spPr>
            <a:xfrm>
              <a:off x="5857875" y="4425950"/>
              <a:ext cx="182563"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01" name="Rectangle 100"/>
            <p:cNvSpPr/>
            <p:nvPr/>
          </p:nvSpPr>
          <p:spPr>
            <a:xfrm>
              <a:off x="3551238" y="4419600"/>
              <a:ext cx="274637" cy="76200"/>
            </a:xfrm>
            <a:prstGeom prst="rect">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02" name="Rectangle 101"/>
            <p:cNvSpPr/>
            <p:nvPr/>
          </p:nvSpPr>
          <p:spPr>
            <a:xfrm>
              <a:off x="3703638" y="4267200"/>
              <a:ext cx="274637" cy="76200"/>
            </a:xfrm>
            <a:prstGeom prst="rect">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03" name="Rectangle 102"/>
            <p:cNvSpPr/>
            <p:nvPr/>
          </p:nvSpPr>
          <p:spPr>
            <a:xfrm>
              <a:off x="4894263" y="4267200"/>
              <a:ext cx="274637" cy="76200"/>
            </a:xfrm>
            <a:prstGeom prst="rect">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04" name="Rectangle 103"/>
            <p:cNvSpPr/>
            <p:nvPr/>
          </p:nvSpPr>
          <p:spPr>
            <a:xfrm>
              <a:off x="5380038" y="4419600"/>
              <a:ext cx="274637" cy="76200"/>
            </a:xfrm>
            <a:prstGeom prst="rect">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20" name="Rectangle 119"/>
            <p:cNvSpPr/>
            <p:nvPr/>
          </p:nvSpPr>
          <p:spPr>
            <a:xfrm>
              <a:off x="1371600" y="4800600"/>
              <a:ext cx="274638" cy="76200"/>
            </a:xfrm>
            <a:prstGeom prst="rect">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21" name="Rectangle 120"/>
            <p:cNvSpPr/>
            <p:nvPr/>
          </p:nvSpPr>
          <p:spPr>
            <a:xfrm>
              <a:off x="3429000" y="4648200"/>
              <a:ext cx="274638"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22" name="Rectangle 121"/>
            <p:cNvSpPr/>
            <p:nvPr/>
          </p:nvSpPr>
          <p:spPr>
            <a:xfrm>
              <a:off x="3048000" y="4800600"/>
              <a:ext cx="274638"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23" name="Rectangle 122"/>
            <p:cNvSpPr/>
            <p:nvPr/>
          </p:nvSpPr>
          <p:spPr>
            <a:xfrm>
              <a:off x="3763963" y="4800600"/>
              <a:ext cx="274637"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24" name="Rectangle 123"/>
            <p:cNvSpPr/>
            <p:nvPr/>
          </p:nvSpPr>
          <p:spPr>
            <a:xfrm>
              <a:off x="5011738" y="4800600"/>
              <a:ext cx="273050" cy="76200"/>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25" name="Rectangle 124"/>
            <p:cNvSpPr/>
            <p:nvPr/>
          </p:nvSpPr>
          <p:spPr>
            <a:xfrm>
              <a:off x="5108575" y="4648200"/>
              <a:ext cx="274638"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26" name="Rectangle 125"/>
            <p:cNvSpPr/>
            <p:nvPr/>
          </p:nvSpPr>
          <p:spPr>
            <a:xfrm>
              <a:off x="5821363" y="4800600"/>
              <a:ext cx="274637"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27" name="Rectangle 126"/>
            <p:cNvSpPr/>
            <p:nvPr/>
          </p:nvSpPr>
          <p:spPr>
            <a:xfrm>
              <a:off x="5791200" y="4648200"/>
              <a:ext cx="274638" cy="76200"/>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28" name="Rectangle 127"/>
            <p:cNvSpPr/>
            <p:nvPr/>
          </p:nvSpPr>
          <p:spPr>
            <a:xfrm>
              <a:off x="1858963" y="4648200"/>
              <a:ext cx="274637"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29" name="Rectangle 128"/>
            <p:cNvSpPr/>
            <p:nvPr/>
          </p:nvSpPr>
          <p:spPr>
            <a:xfrm>
              <a:off x="1219200" y="4648200"/>
              <a:ext cx="274638"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grpSp>
      <p:grpSp>
        <p:nvGrpSpPr>
          <p:cNvPr id="7" name="Group 158"/>
          <p:cNvGrpSpPr>
            <a:grpSpLocks/>
          </p:cNvGrpSpPr>
          <p:nvPr/>
        </p:nvGrpSpPr>
        <p:grpSpPr bwMode="auto">
          <a:xfrm>
            <a:off x="949327" y="2265363"/>
            <a:ext cx="7432675" cy="3846512"/>
            <a:chOff x="949325" y="2265363"/>
            <a:chExt cx="7432675" cy="3846512"/>
          </a:xfrm>
        </p:grpSpPr>
        <p:grpSp>
          <p:nvGrpSpPr>
            <p:cNvPr id="44112" name="Group 165"/>
            <p:cNvGrpSpPr>
              <a:grpSpLocks/>
            </p:cNvGrpSpPr>
            <p:nvPr/>
          </p:nvGrpSpPr>
          <p:grpSpPr bwMode="auto">
            <a:xfrm>
              <a:off x="949325" y="2306638"/>
              <a:ext cx="5181600" cy="588962"/>
              <a:chOff x="949035" y="2306780"/>
              <a:chExt cx="5181600" cy="588820"/>
            </a:xfrm>
          </p:grpSpPr>
          <p:sp>
            <p:nvSpPr>
              <p:cNvPr id="29" name="Rectangle 28"/>
              <p:cNvSpPr/>
              <p:nvPr/>
            </p:nvSpPr>
            <p:spPr>
              <a:xfrm>
                <a:off x="2915948" y="2306780"/>
                <a:ext cx="1219200" cy="76182"/>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0" name="Rectangle 29"/>
              <p:cNvSpPr/>
              <p:nvPr/>
            </p:nvSpPr>
            <p:spPr>
              <a:xfrm>
                <a:off x="2915948" y="2459143"/>
                <a:ext cx="1219200" cy="76182"/>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1" name="Rectangle 30"/>
              <p:cNvSpPr/>
              <p:nvPr/>
            </p:nvSpPr>
            <p:spPr>
              <a:xfrm>
                <a:off x="2930235" y="2667055"/>
                <a:ext cx="1219200" cy="76182"/>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2" name="Rectangle 31"/>
              <p:cNvSpPr/>
              <p:nvPr/>
            </p:nvSpPr>
            <p:spPr>
              <a:xfrm>
                <a:off x="2930235" y="2819418"/>
                <a:ext cx="1219200" cy="76182"/>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3" name="Rectangle 32"/>
              <p:cNvSpPr/>
              <p:nvPr/>
            </p:nvSpPr>
            <p:spPr>
              <a:xfrm>
                <a:off x="4897148" y="2306780"/>
                <a:ext cx="1219200" cy="76182"/>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4" name="Rectangle 33"/>
              <p:cNvSpPr/>
              <p:nvPr/>
            </p:nvSpPr>
            <p:spPr>
              <a:xfrm>
                <a:off x="4897148" y="2459143"/>
                <a:ext cx="1219200" cy="76182"/>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5" name="Rectangle 34"/>
              <p:cNvSpPr/>
              <p:nvPr/>
            </p:nvSpPr>
            <p:spPr>
              <a:xfrm>
                <a:off x="4911435" y="2667055"/>
                <a:ext cx="1219200" cy="76182"/>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6" name="Rectangle 35"/>
              <p:cNvSpPr/>
              <p:nvPr/>
            </p:nvSpPr>
            <p:spPr>
              <a:xfrm>
                <a:off x="4911435" y="2819418"/>
                <a:ext cx="1219200" cy="76182"/>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7" name="Rectangle 36"/>
              <p:cNvSpPr/>
              <p:nvPr/>
            </p:nvSpPr>
            <p:spPr>
              <a:xfrm>
                <a:off x="949035" y="2306780"/>
                <a:ext cx="1219200" cy="76182"/>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8" name="Rectangle 37"/>
              <p:cNvSpPr/>
              <p:nvPr/>
            </p:nvSpPr>
            <p:spPr>
              <a:xfrm>
                <a:off x="949035" y="2459143"/>
                <a:ext cx="1219200" cy="76182"/>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9" name="Rectangle 38"/>
              <p:cNvSpPr/>
              <p:nvPr/>
            </p:nvSpPr>
            <p:spPr>
              <a:xfrm>
                <a:off x="963323" y="2667055"/>
                <a:ext cx="1219200" cy="76182"/>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40" name="Rectangle 39"/>
              <p:cNvSpPr/>
              <p:nvPr/>
            </p:nvSpPr>
            <p:spPr>
              <a:xfrm>
                <a:off x="963323" y="2819418"/>
                <a:ext cx="1219200" cy="76182"/>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grpSp>
        <p:sp>
          <p:nvSpPr>
            <p:cNvPr id="44113" name="TextBox 158"/>
            <p:cNvSpPr txBox="1">
              <a:spLocks noChangeArrowheads="1"/>
            </p:cNvSpPr>
            <p:nvPr/>
          </p:nvSpPr>
          <p:spPr bwMode="auto">
            <a:xfrm>
              <a:off x="6705600" y="3163888"/>
              <a:ext cx="167640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fontAlgn="base" hangingPunct="1">
                <a:spcBef>
                  <a:spcPct val="0"/>
                </a:spcBef>
                <a:spcAft>
                  <a:spcPct val="0"/>
                </a:spcAft>
              </a:pPr>
              <a:r>
                <a:rPr lang="en-US" sz="1800" smtClean="0">
                  <a:solidFill>
                    <a:prstClr val="black"/>
                  </a:solidFill>
                </a:rPr>
                <a:t>Time</a:t>
              </a:r>
            </a:p>
            <a:p>
              <a:pPr algn="ctr" eaLnBrk="1" fontAlgn="base" hangingPunct="1">
                <a:spcBef>
                  <a:spcPct val="0"/>
                </a:spcBef>
                <a:spcAft>
                  <a:spcPct val="0"/>
                </a:spcAft>
              </a:pPr>
              <a:r>
                <a:rPr lang="en-US" sz="1800" smtClean="0">
                  <a:solidFill>
                    <a:prstClr val="black"/>
                  </a:solidFill>
                </a:rPr>
                <a:t>Generations of admixture</a:t>
              </a:r>
            </a:p>
          </p:txBody>
        </p:sp>
        <p:cxnSp>
          <p:nvCxnSpPr>
            <p:cNvPr id="161" name="Straight Connector 160"/>
            <p:cNvCxnSpPr/>
            <p:nvPr/>
          </p:nvCxnSpPr>
          <p:spPr>
            <a:xfrm>
              <a:off x="7467600" y="2279650"/>
              <a:ext cx="0" cy="822325"/>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a:off x="7467600" y="4191000"/>
              <a:ext cx="0" cy="1920875"/>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a:off x="7315200" y="2265363"/>
              <a:ext cx="3048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315200" y="6110288"/>
              <a:ext cx="3048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 name="Group 171"/>
          <p:cNvGrpSpPr>
            <a:grpSpLocks/>
          </p:cNvGrpSpPr>
          <p:nvPr/>
        </p:nvGrpSpPr>
        <p:grpSpPr bwMode="auto">
          <a:xfrm>
            <a:off x="928689" y="5562600"/>
            <a:ext cx="5167312" cy="609600"/>
            <a:chOff x="928255" y="5562600"/>
            <a:chExt cx="5167745" cy="609600"/>
          </a:xfrm>
        </p:grpSpPr>
        <p:sp>
          <p:nvSpPr>
            <p:cNvPr id="55" name="Rectangle 54"/>
            <p:cNvSpPr/>
            <p:nvPr/>
          </p:nvSpPr>
          <p:spPr>
            <a:xfrm>
              <a:off x="2895332" y="5562600"/>
              <a:ext cx="1219302" cy="76200"/>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56" name="Rectangle 55"/>
            <p:cNvSpPr/>
            <p:nvPr/>
          </p:nvSpPr>
          <p:spPr>
            <a:xfrm>
              <a:off x="2895332" y="5715000"/>
              <a:ext cx="1219302"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3" name="Rectangle 62"/>
            <p:cNvSpPr/>
            <p:nvPr/>
          </p:nvSpPr>
          <p:spPr>
            <a:xfrm>
              <a:off x="928255" y="5562600"/>
              <a:ext cx="1219302"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4" name="Rectangle 63"/>
            <p:cNvSpPr/>
            <p:nvPr/>
          </p:nvSpPr>
          <p:spPr>
            <a:xfrm>
              <a:off x="928255" y="5715000"/>
              <a:ext cx="1219302"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7" name="Rectangle 66"/>
            <p:cNvSpPr/>
            <p:nvPr/>
          </p:nvSpPr>
          <p:spPr>
            <a:xfrm>
              <a:off x="2895332" y="5937250"/>
              <a:ext cx="1219302"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8" name="Rectangle 67"/>
            <p:cNvSpPr/>
            <p:nvPr/>
          </p:nvSpPr>
          <p:spPr>
            <a:xfrm>
              <a:off x="2895332" y="6089650"/>
              <a:ext cx="1219302"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9" name="Rectangle 68"/>
            <p:cNvSpPr/>
            <p:nvPr/>
          </p:nvSpPr>
          <p:spPr>
            <a:xfrm>
              <a:off x="4862410" y="5562600"/>
              <a:ext cx="1219302" cy="76200"/>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0" name="Rectangle 69"/>
            <p:cNvSpPr/>
            <p:nvPr/>
          </p:nvSpPr>
          <p:spPr>
            <a:xfrm>
              <a:off x="4862410" y="5715000"/>
              <a:ext cx="1219302"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1" name="Rectangle 70"/>
            <p:cNvSpPr/>
            <p:nvPr/>
          </p:nvSpPr>
          <p:spPr>
            <a:xfrm>
              <a:off x="4876698" y="5937250"/>
              <a:ext cx="1219302" cy="76200"/>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2" name="Rectangle 71"/>
            <p:cNvSpPr/>
            <p:nvPr/>
          </p:nvSpPr>
          <p:spPr>
            <a:xfrm>
              <a:off x="4876698" y="6089650"/>
              <a:ext cx="1219302"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5" name="Rectangle 74"/>
            <p:cNvSpPr/>
            <p:nvPr/>
          </p:nvSpPr>
          <p:spPr>
            <a:xfrm>
              <a:off x="928255" y="5937250"/>
              <a:ext cx="1219302"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6" name="Rectangle 75"/>
            <p:cNvSpPr/>
            <p:nvPr/>
          </p:nvSpPr>
          <p:spPr>
            <a:xfrm>
              <a:off x="928255" y="6089650"/>
              <a:ext cx="1219302"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05" name="Rectangle 104"/>
            <p:cNvSpPr/>
            <p:nvPr/>
          </p:nvSpPr>
          <p:spPr>
            <a:xfrm>
              <a:off x="945718" y="5562600"/>
              <a:ext cx="184165"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06" name="Rectangle 105"/>
            <p:cNvSpPr/>
            <p:nvPr/>
          </p:nvSpPr>
          <p:spPr>
            <a:xfrm>
              <a:off x="1098131" y="5715000"/>
              <a:ext cx="184165"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07" name="Rectangle 106"/>
            <p:cNvSpPr/>
            <p:nvPr/>
          </p:nvSpPr>
          <p:spPr>
            <a:xfrm>
              <a:off x="1223555" y="5562600"/>
              <a:ext cx="182577"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08" name="Rectangle 107"/>
            <p:cNvSpPr/>
            <p:nvPr/>
          </p:nvSpPr>
          <p:spPr>
            <a:xfrm>
              <a:off x="1447410" y="5715000"/>
              <a:ext cx="182578" cy="76200"/>
            </a:xfrm>
            <a:prstGeom prst="rect">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09" name="Rectangle 108"/>
            <p:cNvSpPr/>
            <p:nvPr/>
          </p:nvSpPr>
          <p:spPr>
            <a:xfrm>
              <a:off x="1950691" y="5562600"/>
              <a:ext cx="92083" cy="76200"/>
            </a:xfrm>
            <a:prstGeom prst="rect">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10" name="Rectangle 109"/>
            <p:cNvSpPr/>
            <p:nvPr/>
          </p:nvSpPr>
          <p:spPr>
            <a:xfrm>
              <a:off x="1558545" y="5562600"/>
              <a:ext cx="182578" cy="76200"/>
            </a:xfrm>
            <a:prstGeom prst="rect">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11" name="Rectangle 110"/>
            <p:cNvSpPr/>
            <p:nvPr/>
          </p:nvSpPr>
          <p:spPr>
            <a:xfrm>
              <a:off x="1798278" y="5715000"/>
              <a:ext cx="92083"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12" name="Rectangle 111"/>
            <p:cNvSpPr/>
            <p:nvPr/>
          </p:nvSpPr>
          <p:spPr>
            <a:xfrm>
              <a:off x="2006257" y="5715000"/>
              <a:ext cx="92083"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13" name="Rectangle 112"/>
            <p:cNvSpPr/>
            <p:nvPr/>
          </p:nvSpPr>
          <p:spPr>
            <a:xfrm>
              <a:off x="2881044" y="5715000"/>
              <a:ext cx="182577"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14" name="Rectangle 113"/>
            <p:cNvSpPr/>
            <p:nvPr/>
          </p:nvSpPr>
          <p:spPr>
            <a:xfrm>
              <a:off x="3339869" y="5562600"/>
              <a:ext cx="182578"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15" name="Rectangle 114"/>
            <p:cNvSpPr/>
            <p:nvPr/>
          </p:nvSpPr>
          <p:spPr>
            <a:xfrm>
              <a:off x="3579602" y="5715000"/>
              <a:ext cx="92083"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16" name="Rectangle 115"/>
            <p:cNvSpPr/>
            <p:nvPr/>
          </p:nvSpPr>
          <p:spPr>
            <a:xfrm>
              <a:off x="3196982" y="5715000"/>
              <a:ext cx="184165" cy="76200"/>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17" name="Rectangle 116"/>
            <p:cNvSpPr/>
            <p:nvPr/>
          </p:nvSpPr>
          <p:spPr>
            <a:xfrm>
              <a:off x="3703438" y="5715000"/>
              <a:ext cx="182577" cy="76200"/>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30" name="Rectangle 129"/>
            <p:cNvSpPr/>
            <p:nvPr/>
          </p:nvSpPr>
          <p:spPr>
            <a:xfrm>
              <a:off x="3003291" y="5562600"/>
              <a:ext cx="182578"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31" name="Rectangle 130"/>
            <p:cNvSpPr/>
            <p:nvPr/>
          </p:nvSpPr>
          <p:spPr>
            <a:xfrm>
              <a:off x="3711375" y="5562600"/>
              <a:ext cx="92083"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32" name="Rectangle 131"/>
            <p:cNvSpPr/>
            <p:nvPr/>
          </p:nvSpPr>
          <p:spPr>
            <a:xfrm>
              <a:off x="4986245" y="5715000"/>
              <a:ext cx="92083"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33" name="Rectangle 132"/>
            <p:cNvSpPr/>
            <p:nvPr/>
          </p:nvSpPr>
          <p:spPr>
            <a:xfrm>
              <a:off x="5097379" y="5562600"/>
              <a:ext cx="90495"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34" name="Rectangle 133"/>
            <p:cNvSpPr/>
            <p:nvPr/>
          </p:nvSpPr>
          <p:spPr>
            <a:xfrm>
              <a:off x="5235503" y="5721350"/>
              <a:ext cx="182578" cy="76200"/>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35" name="Rectangle 134"/>
            <p:cNvSpPr/>
            <p:nvPr/>
          </p:nvSpPr>
          <p:spPr>
            <a:xfrm>
              <a:off x="1250544" y="6089650"/>
              <a:ext cx="184165"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36" name="Rectangle 135"/>
            <p:cNvSpPr/>
            <p:nvPr/>
          </p:nvSpPr>
          <p:spPr>
            <a:xfrm>
              <a:off x="1447410" y="5937250"/>
              <a:ext cx="182578" cy="76200"/>
            </a:xfrm>
            <a:prstGeom prst="rect">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37" name="Rectangle 136"/>
            <p:cNvSpPr/>
            <p:nvPr/>
          </p:nvSpPr>
          <p:spPr>
            <a:xfrm>
              <a:off x="1950691" y="6089650"/>
              <a:ext cx="92083"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38" name="Rectangle 137"/>
            <p:cNvSpPr/>
            <p:nvPr/>
          </p:nvSpPr>
          <p:spPr>
            <a:xfrm>
              <a:off x="1933226" y="5937250"/>
              <a:ext cx="90496" cy="76200"/>
            </a:xfrm>
            <a:prstGeom prst="rect">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39" name="Rectangle 138"/>
            <p:cNvSpPr/>
            <p:nvPr/>
          </p:nvSpPr>
          <p:spPr>
            <a:xfrm>
              <a:off x="1661741" y="6089650"/>
              <a:ext cx="90495" cy="76200"/>
            </a:xfrm>
            <a:prstGeom prst="rect">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40" name="Rectangle 139"/>
            <p:cNvSpPr/>
            <p:nvPr/>
          </p:nvSpPr>
          <p:spPr>
            <a:xfrm>
              <a:off x="1150524" y="5937250"/>
              <a:ext cx="182577" cy="76200"/>
            </a:xfrm>
            <a:prstGeom prst="rect">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41" name="Rectangle 140"/>
            <p:cNvSpPr/>
            <p:nvPr/>
          </p:nvSpPr>
          <p:spPr>
            <a:xfrm>
              <a:off x="2971538" y="6089650"/>
              <a:ext cx="182578"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42" name="Rectangle 141"/>
            <p:cNvSpPr/>
            <p:nvPr/>
          </p:nvSpPr>
          <p:spPr>
            <a:xfrm>
              <a:off x="3795520" y="6089650"/>
              <a:ext cx="182577" cy="76200"/>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43" name="Rectangle 142"/>
            <p:cNvSpPr/>
            <p:nvPr/>
          </p:nvSpPr>
          <p:spPr>
            <a:xfrm>
              <a:off x="3803458" y="5937250"/>
              <a:ext cx="90496"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44" name="Rectangle 143"/>
            <p:cNvSpPr/>
            <p:nvPr/>
          </p:nvSpPr>
          <p:spPr>
            <a:xfrm>
              <a:off x="5014822" y="5937250"/>
              <a:ext cx="184165"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45" name="Rectangle 144"/>
            <p:cNvSpPr/>
            <p:nvPr/>
          </p:nvSpPr>
          <p:spPr>
            <a:xfrm>
              <a:off x="5364102" y="5937250"/>
              <a:ext cx="182577"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46" name="Rectangle 145"/>
            <p:cNvSpPr/>
            <p:nvPr/>
          </p:nvSpPr>
          <p:spPr>
            <a:xfrm>
              <a:off x="5714968" y="5937250"/>
              <a:ext cx="92083"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47" name="Rectangle 146"/>
            <p:cNvSpPr/>
            <p:nvPr/>
          </p:nvSpPr>
          <p:spPr>
            <a:xfrm>
              <a:off x="5922949" y="5937250"/>
              <a:ext cx="92083"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48" name="Rectangle 147"/>
            <p:cNvSpPr/>
            <p:nvPr/>
          </p:nvSpPr>
          <p:spPr>
            <a:xfrm>
              <a:off x="5387916" y="5562600"/>
              <a:ext cx="182578"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49" name="Rectangle 148"/>
            <p:cNvSpPr/>
            <p:nvPr/>
          </p:nvSpPr>
          <p:spPr>
            <a:xfrm>
              <a:off x="5670514" y="5562600"/>
              <a:ext cx="92083"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50" name="Rectangle 149"/>
            <p:cNvSpPr/>
            <p:nvPr/>
          </p:nvSpPr>
          <p:spPr>
            <a:xfrm>
              <a:off x="5927711" y="5562600"/>
              <a:ext cx="92083"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51" name="Rectangle 150"/>
            <p:cNvSpPr/>
            <p:nvPr/>
          </p:nvSpPr>
          <p:spPr>
            <a:xfrm>
              <a:off x="2957250" y="5937250"/>
              <a:ext cx="184165" cy="76200"/>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52" name="Rectangle 151"/>
            <p:cNvSpPr/>
            <p:nvPr/>
          </p:nvSpPr>
          <p:spPr>
            <a:xfrm>
              <a:off x="3231910" y="5937250"/>
              <a:ext cx="182578" cy="76200"/>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53" name="Rectangle 152"/>
            <p:cNvSpPr/>
            <p:nvPr/>
          </p:nvSpPr>
          <p:spPr>
            <a:xfrm>
              <a:off x="3260487" y="6089650"/>
              <a:ext cx="182578" cy="76200"/>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54" name="Rectangle 153"/>
            <p:cNvSpPr/>
            <p:nvPr/>
          </p:nvSpPr>
          <p:spPr>
            <a:xfrm>
              <a:off x="3551025" y="6089650"/>
              <a:ext cx="182577" cy="76200"/>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55" name="Rectangle 154"/>
            <p:cNvSpPr/>
            <p:nvPr/>
          </p:nvSpPr>
          <p:spPr>
            <a:xfrm>
              <a:off x="5002121" y="6089650"/>
              <a:ext cx="182577"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56" name="Rectangle 155"/>
            <p:cNvSpPr/>
            <p:nvPr/>
          </p:nvSpPr>
          <p:spPr>
            <a:xfrm>
              <a:off x="5251379" y="6096000"/>
              <a:ext cx="182578" cy="76200"/>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57" name="Rectangle 156"/>
            <p:cNvSpPr/>
            <p:nvPr/>
          </p:nvSpPr>
          <p:spPr>
            <a:xfrm>
              <a:off x="5532391" y="6089650"/>
              <a:ext cx="182577" cy="76200"/>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58" name="Rectangle 157"/>
            <p:cNvSpPr/>
            <p:nvPr/>
          </p:nvSpPr>
          <p:spPr>
            <a:xfrm>
              <a:off x="5881670" y="6089650"/>
              <a:ext cx="182577" cy="762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70" name="Rectangle 169"/>
            <p:cNvSpPr/>
            <p:nvPr/>
          </p:nvSpPr>
          <p:spPr>
            <a:xfrm>
              <a:off x="5851505" y="5715000"/>
              <a:ext cx="182578" cy="76200"/>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71" name="Rectangle 170"/>
            <p:cNvSpPr/>
            <p:nvPr/>
          </p:nvSpPr>
          <p:spPr>
            <a:xfrm>
              <a:off x="5576845" y="5715000"/>
              <a:ext cx="90495" cy="762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grpSp>
      <p:pic>
        <p:nvPicPr>
          <p:cNvPr id="44051" name="Imagem 15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0827" y="169867"/>
            <a:ext cx="1441450" cy="66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 name="TextBox 173"/>
          <p:cNvSpPr txBox="1">
            <a:spLocks noChangeArrowheads="1"/>
          </p:cNvSpPr>
          <p:nvPr/>
        </p:nvSpPr>
        <p:spPr bwMode="auto">
          <a:xfrm>
            <a:off x="457200" y="1828804"/>
            <a:ext cx="8382000" cy="830263"/>
          </a:xfrm>
          <a:prstGeom prst="rect">
            <a:avLst/>
          </a:prstGeom>
          <a:solidFill>
            <a:schemeClr val="bg1"/>
          </a:solidFill>
          <a:ln w="9525">
            <a:solidFill>
              <a:srgbClr val="FF3300"/>
            </a:solidFill>
            <a:miter lim="800000"/>
            <a:headEnd/>
            <a:tailEnd/>
          </a:ln>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fontAlgn="base" hangingPunct="1">
              <a:spcBef>
                <a:spcPct val="0"/>
              </a:spcBef>
              <a:spcAft>
                <a:spcPct val="0"/>
              </a:spcAft>
            </a:pPr>
            <a:r>
              <a:rPr lang="en-US" smtClean="0">
                <a:solidFill>
                  <a:prstClr val="black"/>
                </a:solidFill>
                <a:latin typeface="Calibri" panose="020F0502020204030204" pitchFamily="34" charset="0"/>
              </a:rPr>
              <a:t>Length of chromosomal segments of distinct ancestry -&gt; number of generation since admixture </a:t>
            </a:r>
          </a:p>
        </p:txBody>
      </p:sp>
    </p:spTree>
    <p:extLst>
      <p:ext uri="{BB962C8B-B14F-4D97-AF65-F5344CB8AC3E}">
        <p14:creationId xmlns:p14="http://schemas.microsoft.com/office/powerpoint/2010/main" val="10321056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ractPlots-Log10-chrom20.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91266"/>
            <a:ext cx="9144000" cy="2789862"/>
          </a:xfrm>
          <a:prstGeom prst="rect">
            <a:avLst/>
          </a:prstGeom>
        </p:spPr>
      </p:pic>
      <p:sp>
        <p:nvSpPr>
          <p:cNvPr id="2" name="TextBox 1"/>
          <p:cNvSpPr txBox="1"/>
          <p:nvPr/>
        </p:nvSpPr>
        <p:spPr>
          <a:xfrm>
            <a:off x="611560" y="4588093"/>
            <a:ext cx="7848872" cy="2031325"/>
          </a:xfrm>
          <a:prstGeom prst="rect">
            <a:avLst/>
          </a:prstGeom>
          <a:noFill/>
        </p:spPr>
        <p:txBody>
          <a:bodyPr wrap="square" rtlCol="0">
            <a:spAutoFit/>
          </a:bodyPr>
          <a:lstStyle/>
          <a:p>
            <a:pPr marL="285750" indent="-285750">
              <a:buFontTx/>
              <a:buChar char="-"/>
            </a:pPr>
            <a:r>
              <a:rPr lang="en-US" b="1" dirty="0" smtClean="0">
                <a:solidFill>
                  <a:schemeClr val="accent6">
                    <a:lumMod val="75000"/>
                  </a:schemeClr>
                </a:solidFill>
              </a:rPr>
              <a:t>No large fragments of Native American ancestry across the three populations</a:t>
            </a:r>
          </a:p>
          <a:p>
            <a:pPr marL="285750" indent="-285750">
              <a:buFontTx/>
              <a:buChar char="-"/>
            </a:pPr>
            <a:endParaRPr lang="en-US" b="1" dirty="0" smtClean="0">
              <a:solidFill>
                <a:srgbClr val="0000FF"/>
              </a:solidFill>
            </a:endParaRPr>
          </a:p>
          <a:p>
            <a:pPr marL="285750" indent="-285750">
              <a:buFontTx/>
              <a:buChar char="-"/>
            </a:pPr>
            <a:r>
              <a:rPr lang="en-US" b="1" dirty="0" smtClean="0">
                <a:solidFill>
                  <a:srgbClr val="0000FF"/>
                </a:solidFill>
              </a:rPr>
              <a:t>Distribution of tract-</a:t>
            </a:r>
            <a:r>
              <a:rPr lang="en-US" b="1" dirty="0" err="1" smtClean="0">
                <a:solidFill>
                  <a:srgbClr val="0000FF"/>
                </a:solidFill>
              </a:rPr>
              <a:t>lenghts</a:t>
            </a:r>
            <a:r>
              <a:rPr lang="en-US" b="1" dirty="0" smtClean="0">
                <a:solidFill>
                  <a:srgbClr val="0000FF"/>
                </a:solidFill>
              </a:rPr>
              <a:t> of African ancestry is similar across the three cohorts, with short to large segments, suggesting a similar dynamics</a:t>
            </a:r>
          </a:p>
          <a:p>
            <a:pPr marL="285750" indent="-285750">
              <a:buFontTx/>
              <a:buChar char="-"/>
            </a:pPr>
            <a:endParaRPr lang="en-US" b="1" dirty="0">
              <a:solidFill>
                <a:srgbClr val="0000FF"/>
              </a:solidFill>
            </a:endParaRPr>
          </a:p>
          <a:p>
            <a:pPr marL="285750" indent="-285750">
              <a:buFontTx/>
              <a:buChar char="-"/>
            </a:pPr>
            <a:r>
              <a:rPr lang="en-US" b="1" dirty="0" smtClean="0">
                <a:solidFill>
                  <a:srgbClr val="FF0000"/>
                </a:solidFill>
              </a:rPr>
              <a:t>Deficit of large segments of European ancestry in Salvador, suggesting no recent European ancestry, differently from </a:t>
            </a:r>
            <a:r>
              <a:rPr lang="en-US" b="1" dirty="0" err="1" smtClean="0">
                <a:solidFill>
                  <a:srgbClr val="FF0000"/>
                </a:solidFill>
              </a:rPr>
              <a:t>Bambui</a:t>
            </a:r>
            <a:r>
              <a:rPr lang="en-US" b="1" dirty="0" smtClean="0">
                <a:solidFill>
                  <a:srgbClr val="FF0000"/>
                </a:solidFill>
              </a:rPr>
              <a:t> and Pelotas</a:t>
            </a:r>
          </a:p>
        </p:txBody>
      </p:sp>
      <p:sp>
        <p:nvSpPr>
          <p:cNvPr id="4" name="TextBox 3"/>
          <p:cNvSpPr txBox="1"/>
          <p:nvPr/>
        </p:nvSpPr>
        <p:spPr>
          <a:xfrm>
            <a:off x="3563888" y="1527175"/>
            <a:ext cx="2278538" cy="461665"/>
          </a:xfrm>
          <a:prstGeom prst="rect">
            <a:avLst/>
          </a:prstGeom>
          <a:noFill/>
        </p:spPr>
        <p:txBody>
          <a:bodyPr wrap="none" rtlCol="0">
            <a:spAutoFit/>
          </a:bodyPr>
          <a:lstStyle/>
          <a:p>
            <a:r>
              <a:rPr lang="en-US" sz="2400" b="1" dirty="0" smtClean="0">
                <a:solidFill>
                  <a:srgbClr val="FF0000"/>
                </a:solidFill>
              </a:rPr>
              <a:t>Chromosome 20</a:t>
            </a:r>
            <a:endParaRPr lang="en-US" sz="2400" b="1" dirty="0">
              <a:solidFill>
                <a:srgbClr val="FF0000"/>
              </a:solidFill>
            </a:endParaRPr>
          </a:p>
        </p:txBody>
      </p:sp>
      <p:sp>
        <p:nvSpPr>
          <p:cNvPr id="5" name="TextBox 4"/>
          <p:cNvSpPr txBox="1"/>
          <p:nvPr/>
        </p:nvSpPr>
        <p:spPr>
          <a:xfrm>
            <a:off x="827584" y="332656"/>
            <a:ext cx="7416824" cy="830997"/>
          </a:xfrm>
          <a:prstGeom prst="rect">
            <a:avLst/>
          </a:prstGeom>
          <a:noFill/>
        </p:spPr>
        <p:txBody>
          <a:bodyPr wrap="square" rtlCol="0">
            <a:spAutoFit/>
          </a:bodyPr>
          <a:lstStyle/>
          <a:p>
            <a:pPr algn="ctr"/>
            <a:r>
              <a:rPr lang="en-US" sz="2400" b="1" dirty="0" smtClean="0">
                <a:solidFill>
                  <a:srgbClr val="FF0000"/>
                </a:solidFill>
              </a:rPr>
              <a:t>HOW WAS THE DYNAMICS OF CONTINENTAL ANCESTRY ACROSS THE THREE BRAZILIAN COHORTS?</a:t>
            </a:r>
            <a:endParaRPr lang="en-US" sz="2400" b="1" dirty="0">
              <a:solidFill>
                <a:srgbClr val="FF0000"/>
              </a:solidFill>
            </a:endParaRPr>
          </a:p>
        </p:txBody>
      </p:sp>
    </p:spTree>
    <p:extLst>
      <p:ext uri="{BB962C8B-B14F-4D97-AF65-F5344CB8AC3E}">
        <p14:creationId xmlns:p14="http://schemas.microsoft.com/office/powerpoint/2010/main" val="204045612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842" y="259110"/>
            <a:ext cx="4248150" cy="100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tângulo 3"/>
          <p:cNvSpPr/>
          <p:nvPr/>
        </p:nvSpPr>
        <p:spPr>
          <a:xfrm>
            <a:off x="395536" y="835947"/>
            <a:ext cx="3960440" cy="504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Picture 2" descr="HumanOmni2.5-8 BeadChip K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3504" y="2960444"/>
            <a:ext cx="1542192" cy="15486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umanOmni2.5-8 BeadChip K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3504" y="1124744"/>
            <a:ext cx="1542192" cy="1548676"/>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p:cNvSpPr txBox="1"/>
          <p:nvPr/>
        </p:nvSpPr>
        <p:spPr>
          <a:xfrm>
            <a:off x="1475656" y="1700808"/>
            <a:ext cx="2076710" cy="400110"/>
          </a:xfrm>
          <a:prstGeom prst="rect">
            <a:avLst/>
          </a:prstGeom>
          <a:noFill/>
        </p:spPr>
        <p:txBody>
          <a:bodyPr wrap="none" rtlCol="0">
            <a:spAutoFit/>
          </a:bodyPr>
          <a:lstStyle/>
          <a:p>
            <a:r>
              <a:rPr lang="pt-BR" sz="2000" b="1" dirty="0" smtClean="0"/>
              <a:t>HumanOmni2.5-8</a:t>
            </a:r>
            <a:endParaRPr lang="pt-BR" sz="2000" b="1" dirty="0"/>
          </a:p>
        </p:txBody>
      </p:sp>
      <p:sp>
        <p:nvSpPr>
          <p:cNvPr id="9" name="CaixaDeTexto 8"/>
          <p:cNvSpPr txBox="1"/>
          <p:nvPr/>
        </p:nvSpPr>
        <p:spPr>
          <a:xfrm>
            <a:off x="1475656" y="3532946"/>
            <a:ext cx="2326052" cy="400110"/>
          </a:xfrm>
          <a:prstGeom prst="rect">
            <a:avLst/>
          </a:prstGeom>
          <a:noFill/>
        </p:spPr>
        <p:txBody>
          <a:bodyPr wrap="none" rtlCol="0">
            <a:spAutoFit/>
          </a:bodyPr>
          <a:lstStyle/>
          <a:p>
            <a:r>
              <a:rPr lang="pt-BR" sz="2000" b="1" dirty="0" smtClean="0"/>
              <a:t>HumanOmni5-Quad</a:t>
            </a:r>
            <a:endParaRPr lang="pt-BR" sz="2000" b="1" dirty="0"/>
          </a:p>
        </p:txBody>
      </p:sp>
      <p:pic>
        <p:nvPicPr>
          <p:cNvPr id="36869" name="Picture 5" descr="http://corelabs.cgrb.oregonstate.edu/sites/default/files/HTS_HISeq200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498" y="4689648"/>
            <a:ext cx="2564847" cy="1923635"/>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2627784" y="5333146"/>
            <a:ext cx="1377300" cy="400110"/>
          </a:xfrm>
          <a:prstGeom prst="rect">
            <a:avLst/>
          </a:prstGeom>
          <a:noFill/>
        </p:spPr>
        <p:txBody>
          <a:bodyPr wrap="none" rtlCol="0">
            <a:spAutoFit/>
          </a:bodyPr>
          <a:lstStyle/>
          <a:p>
            <a:r>
              <a:rPr lang="pt-BR" sz="2000" b="1" dirty="0" err="1" smtClean="0"/>
              <a:t>HiSeq</a:t>
            </a:r>
            <a:r>
              <a:rPr lang="pt-BR" sz="2000" b="1" dirty="0" smtClean="0"/>
              <a:t> 2000</a:t>
            </a:r>
            <a:endParaRPr lang="pt-BR" sz="2000" b="1" dirty="0"/>
          </a:p>
        </p:txBody>
      </p:sp>
      <p:sp>
        <p:nvSpPr>
          <p:cNvPr id="5" name="CaixaDeTexto 4"/>
          <p:cNvSpPr txBox="1"/>
          <p:nvPr/>
        </p:nvSpPr>
        <p:spPr>
          <a:xfrm>
            <a:off x="4283970" y="1484784"/>
            <a:ext cx="1633781" cy="707886"/>
          </a:xfrm>
          <a:prstGeom prst="rect">
            <a:avLst/>
          </a:prstGeom>
          <a:noFill/>
        </p:spPr>
        <p:txBody>
          <a:bodyPr wrap="none" rtlCol="0">
            <a:spAutoFit/>
          </a:bodyPr>
          <a:lstStyle/>
          <a:p>
            <a:r>
              <a:rPr lang="pt-BR" sz="2000" b="1" dirty="0" smtClean="0">
                <a:solidFill>
                  <a:srgbClr val="FF0000"/>
                </a:solidFill>
              </a:rPr>
              <a:t>6222 </a:t>
            </a:r>
            <a:r>
              <a:rPr lang="pt-BR" sz="2000" b="1" dirty="0" err="1" smtClean="0">
                <a:solidFill>
                  <a:srgbClr val="FF0000"/>
                </a:solidFill>
              </a:rPr>
              <a:t>samples</a:t>
            </a:r>
            <a:endParaRPr lang="pt-BR" sz="2000" b="1" dirty="0" smtClean="0">
              <a:solidFill>
                <a:srgbClr val="FF0000"/>
              </a:solidFill>
            </a:endParaRPr>
          </a:p>
          <a:p>
            <a:r>
              <a:rPr lang="pt-BR" sz="2000" b="1" dirty="0" smtClean="0">
                <a:solidFill>
                  <a:srgbClr val="FF0000"/>
                </a:solidFill>
              </a:rPr>
              <a:t>  ~2.3M </a:t>
            </a:r>
            <a:r>
              <a:rPr lang="pt-BR" sz="2000" b="1" dirty="0" err="1" smtClean="0">
                <a:solidFill>
                  <a:srgbClr val="FF0000"/>
                </a:solidFill>
              </a:rPr>
              <a:t>SNPs</a:t>
            </a:r>
            <a:endParaRPr lang="pt-BR" sz="2000" b="1" dirty="0">
              <a:solidFill>
                <a:srgbClr val="FF0000"/>
              </a:solidFill>
            </a:endParaRPr>
          </a:p>
        </p:txBody>
      </p:sp>
      <p:sp>
        <p:nvSpPr>
          <p:cNvPr id="13" name="CaixaDeTexto 12"/>
          <p:cNvSpPr txBox="1"/>
          <p:nvPr/>
        </p:nvSpPr>
        <p:spPr>
          <a:xfrm>
            <a:off x="4551964" y="3369186"/>
            <a:ext cx="1569660" cy="707886"/>
          </a:xfrm>
          <a:prstGeom prst="rect">
            <a:avLst/>
          </a:prstGeom>
          <a:noFill/>
        </p:spPr>
        <p:txBody>
          <a:bodyPr wrap="none" rtlCol="0">
            <a:spAutoFit/>
          </a:bodyPr>
          <a:lstStyle/>
          <a:p>
            <a:r>
              <a:rPr lang="pt-BR" sz="2000" b="1" dirty="0" smtClean="0">
                <a:solidFill>
                  <a:srgbClr val="FF0000"/>
                </a:solidFill>
              </a:rPr>
              <a:t>265 </a:t>
            </a:r>
            <a:r>
              <a:rPr lang="pt-BR" sz="2000" b="1" dirty="0" err="1" smtClean="0">
                <a:solidFill>
                  <a:srgbClr val="FF0000"/>
                </a:solidFill>
              </a:rPr>
              <a:t>samples</a:t>
            </a:r>
            <a:endParaRPr lang="pt-BR" sz="2000" b="1" dirty="0" smtClean="0">
              <a:solidFill>
                <a:srgbClr val="FF0000"/>
              </a:solidFill>
            </a:endParaRPr>
          </a:p>
          <a:p>
            <a:r>
              <a:rPr lang="pt-BR" sz="2000" b="1" dirty="0" smtClean="0">
                <a:solidFill>
                  <a:srgbClr val="FF0000"/>
                </a:solidFill>
              </a:rPr>
              <a:t>  ~4.3M </a:t>
            </a:r>
            <a:r>
              <a:rPr lang="pt-BR" sz="2000" b="1" dirty="0" err="1" smtClean="0">
                <a:solidFill>
                  <a:srgbClr val="FF0000"/>
                </a:solidFill>
              </a:rPr>
              <a:t>SNPs</a:t>
            </a:r>
            <a:endParaRPr lang="pt-BR" sz="2000" b="1" dirty="0">
              <a:solidFill>
                <a:srgbClr val="FF0000"/>
              </a:solidFill>
            </a:endParaRPr>
          </a:p>
        </p:txBody>
      </p:sp>
      <p:sp>
        <p:nvSpPr>
          <p:cNvPr id="14" name="CaixaDeTexto 13"/>
          <p:cNvSpPr txBox="1"/>
          <p:nvPr/>
        </p:nvSpPr>
        <p:spPr>
          <a:xfrm>
            <a:off x="4799715" y="5013176"/>
            <a:ext cx="3162870" cy="707886"/>
          </a:xfrm>
          <a:prstGeom prst="rect">
            <a:avLst/>
          </a:prstGeom>
          <a:noFill/>
        </p:spPr>
        <p:txBody>
          <a:bodyPr wrap="none" rtlCol="0">
            <a:spAutoFit/>
          </a:bodyPr>
          <a:lstStyle/>
          <a:p>
            <a:pPr algn="ctr"/>
            <a:r>
              <a:rPr lang="pt-BR" sz="2000" b="1" dirty="0" smtClean="0">
                <a:solidFill>
                  <a:srgbClr val="FF0000"/>
                </a:solidFill>
              </a:rPr>
              <a:t>30 </a:t>
            </a:r>
            <a:r>
              <a:rPr lang="pt-BR" sz="2000" b="1" dirty="0" err="1" smtClean="0">
                <a:solidFill>
                  <a:srgbClr val="FF0000"/>
                </a:solidFill>
              </a:rPr>
              <a:t>samples</a:t>
            </a:r>
            <a:endParaRPr lang="pt-BR" sz="2000" b="1" dirty="0" smtClean="0">
              <a:solidFill>
                <a:srgbClr val="FF0000"/>
              </a:solidFill>
            </a:endParaRPr>
          </a:p>
          <a:p>
            <a:pPr algn="ctr"/>
            <a:r>
              <a:rPr lang="pt-BR" sz="2000" b="1" dirty="0" smtClean="0">
                <a:solidFill>
                  <a:srgbClr val="FF0000"/>
                </a:solidFill>
              </a:rPr>
              <a:t>  </a:t>
            </a:r>
            <a:r>
              <a:rPr lang="pt-BR" sz="2000" b="1" dirty="0" err="1" smtClean="0">
                <a:solidFill>
                  <a:srgbClr val="FF0000"/>
                </a:solidFill>
              </a:rPr>
              <a:t>whole-genome</a:t>
            </a:r>
            <a:r>
              <a:rPr lang="pt-BR" sz="2000" b="1" dirty="0" smtClean="0">
                <a:solidFill>
                  <a:srgbClr val="FF0000"/>
                </a:solidFill>
              </a:rPr>
              <a:t> </a:t>
            </a:r>
            <a:r>
              <a:rPr lang="pt-BR" sz="2000" b="1" dirty="0" err="1" smtClean="0">
                <a:solidFill>
                  <a:srgbClr val="FF0000"/>
                </a:solidFill>
              </a:rPr>
              <a:t>sequencing</a:t>
            </a:r>
            <a:endParaRPr lang="pt-BR" sz="2000" b="1" dirty="0">
              <a:solidFill>
                <a:srgbClr val="FF0000"/>
              </a:solidFill>
            </a:endParaRPr>
          </a:p>
        </p:txBody>
      </p:sp>
      <p:cxnSp>
        <p:nvCxnSpPr>
          <p:cNvPr id="10" name="Conector de seta reta 9"/>
          <p:cNvCxnSpPr/>
          <p:nvPr/>
        </p:nvCxnSpPr>
        <p:spPr>
          <a:xfrm flipH="1">
            <a:off x="5652121" y="5733256"/>
            <a:ext cx="288032" cy="28803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Conector de seta reta 16"/>
          <p:cNvCxnSpPr/>
          <p:nvPr/>
        </p:nvCxnSpPr>
        <p:spPr>
          <a:xfrm flipH="1">
            <a:off x="6511133" y="5757913"/>
            <a:ext cx="5085" cy="28803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Conector de seta reta 18"/>
          <p:cNvCxnSpPr/>
          <p:nvPr/>
        </p:nvCxnSpPr>
        <p:spPr>
          <a:xfrm>
            <a:off x="6948266" y="5733256"/>
            <a:ext cx="360039" cy="28803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CaixaDeTexto 19"/>
          <p:cNvSpPr txBox="1"/>
          <p:nvPr/>
        </p:nvSpPr>
        <p:spPr>
          <a:xfrm>
            <a:off x="4499992" y="6021288"/>
            <a:ext cx="1159292" cy="369332"/>
          </a:xfrm>
          <a:prstGeom prst="rect">
            <a:avLst/>
          </a:prstGeom>
          <a:noFill/>
        </p:spPr>
        <p:txBody>
          <a:bodyPr wrap="none" rtlCol="0">
            <a:spAutoFit/>
          </a:bodyPr>
          <a:lstStyle/>
          <a:p>
            <a:r>
              <a:rPr lang="pt-BR" dirty="0" smtClean="0"/>
              <a:t>10 Pelotas </a:t>
            </a:r>
            <a:endParaRPr lang="pt-BR" dirty="0"/>
          </a:p>
        </p:txBody>
      </p:sp>
      <p:sp>
        <p:nvSpPr>
          <p:cNvPr id="24" name="CaixaDeTexto 23"/>
          <p:cNvSpPr txBox="1"/>
          <p:nvPr/>
        </p:nvSpPr>
        <p:spPr>
          <a:xfrm>
            <a:off x="5799814" y="6084004"/>
            <a:ext cx="1186893" cy="369332"/>
          </a:xfrm>
          <a:prstGeom prst="rect">
            <a:avLst/>
          </a:prstGeom>
          <a:noFill/>
        </p:spPr>
        <p:txBody>
          <a:bodyPr wrap="none" rtlCol="0">
            <a:spAutoFit/>
          </a:bodyPr>
          <a:lstStyle/>
          <a:p>
            <a:r>
              <a:rPr lang="pt-BR" dirty="0" smtClean="0"/>
              <a:t>10 Bambuí </a:t>
            </a:r>
            <a:endParaRPr lang="pt-BR" dirty="0"/>
          </a:p>
        </p:txBody>
      </p:sp>
      <p:sp>
        <p:nvSpPr>
          <p:cNvPr id="25" name="CaixaDeTexto 24"/>
          <p:cNvSpPr txBox="1"/>
          <p:nvPr/>
        </p:nvSpPr>
        <p:spPr>
          <a:xfrm>
            <a:off x="7260685" y="6064471"/>
            <a:ext cx="1278753" cy="369332"/>
          </a:xfrm>
          <a:prstGeom prst="rect">
            <a:avLst/>
          </a:prstGeom>
          <a:noFill/>
        </p:spPr>
        <p:txBody>
          <a:bodyPr wrap="none" rtlCol="0">
            <a:spAutoFit/>
          </a:bodyPr>
          <a:lstStyle/>
          <a:p>
            <a:r>
              <a:rPr lang="pt-BR" dirty="0" smtClean="0"/>
              <a:t>10 Salvador</a:t>
            </a:r>
            <a:endParaRPr lang="pt-BR" dirty="0"/>
          </a:p>
        </p:txBody>
      </p:sp>
      <p:pic>
        <p:nvPicPr>
          <p:cNvPr id="3687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11461" y="260652"/>
            <a:ext cx="1792789" cy="5880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Conector de seta reta 11"/>
          <p:cNvCxnSpPr/>
          <p:nvPr/>
        </p:nvCxnSpPr>
        <p:spPr>
          <a:xfrm flipV="1">
            <a:off x="6482052" y="1484784"/>
            <a:ext cx="322198" cy="21602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Conector de seta reta 15"/>
          <p:cNvCxnSpPr/>
          <p:nvPr/>
        </p:nvCxnSpPr>
        <p:spPr>
          <a:xfrm>
            <a:off x="6464246" y="1900863"/>
            <a:ext cx="412011"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Conector de seta reta 20"/>
          <p:cNvCxnSpPr/>
          <p:nvPr/>
        </p:nvCxnSpPr>
        <p:spPr>
          <a:xfrm>
            <a:off x="6398232" y="2028910"/>
            <a:ext cx="262000" cy="24796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CaixaDeTexto 22"/>
          <p:cNvSpPr txBox="1"/>
          <p:nvPr/>
        </p:nvSpPr>
        <p:spPr>
          <a:xfrm>
            <a:off x="6853091" y="1239155"/>
            <a:ext cx="1391802" cy="369332"/>
          </a:xfrm>
          <a:prstGeom prst="rect">
            <a:avLst/>
          </a:prstGeom>
          <a:noFill/>
        </p:spPr>
        <p:txBody>
          <a:bodyPr wrap="none" rtlCol="0">
            <a:spAutoFit/>
          </a:bodyPr>
          <a:lstStyle/>
          <a:p>
            <a:r>
              <a:rPr lang="pt-BR" dirty="0" smtClean="0"/>
              <a:t>3649 Pelotas</a:t>
            </a:r>
            <a:endParaRPr lang="pt-BR" dirty="0"/>
          </a:p>
        </p:txBody>
      </p:sp>
      <p:sp>
        <p:nvSpPr>
          <p:cNvPr id="28" name="CaixaDeTexto 27"/>
          <p:cNvSpPr txBox="1"/>
          <p:nvPr/>
        </p:nvSpPr>
        <p:spPr>
          <a:xfrm>
            <a:off x="6876256" y="1691516"/>
            <a:ext cx="1420882" cy="369332"/>
          </a:xfrm>
          <a:prstGeom prst="rect">
            <a:avLst/>
          </a:prstGeom>
          <a:noFill/>
        </p:spPr>
        <p:txBody>
          <a:bodyPr wrap="none" rtlCol="0">
            <a:spAutoFit/>
          </a:bodyPr>
          <a:lstStyle/>
          <a:p>
            <a:r>
              <a:rPr lang="pt-BR" dirty="0" smtClean="0"/>
              <a:t>1354 Bambuí</a:t>
            </a:r>
            <a:endParaRPr lang="pt-BR" dirty="0"/>
          </a:p>
        </p:txBody>
      </p:sp>
      <p:sp>
        <p:nvSpPr>
          <p:cNvPr id="29" name="CaixaDeTexto 28"/>
          <p:cNvSpPr txBox="1"/>
          <p:nvPr/>
        </p:nvSpPr>
        <p:spPr>
          <a:xfrm>
            <a:off x="6644165" y="2123564"/>
            <a:ext cx="1512741" cy="369332"/>
          </a:xfrm>
          <a:prstGeom prst="rect">
            <a:avLst/>
          </a:prstGeom>
          <a:noFill/>
        </p:spPr>
        <p:txBody>
          <a:bodyPr wrap="none" rtlCol="0">
            <a:spAutoFit/>
          </a:bodyPr>
          <a:lstStyle/>
          <a:p>
            <a:r>
              <a:rPr lang="pt-BR" dirty="0" smtClean="0"/>
              <a:t>1219 Salvador</a:t>
            </a:r>
            <a:endParaRPr lang="pt-BR" dirty="0"/>
          </a:p>
        </p:txBody>
      </p:sp>
      <p:cxnSp>
        <p:nvCxnSpPr>
          <p:cNvPr id="30" name="Conector de seta reta 29"/>
          <p:cNvCxnSpPr/>
          <p:nvPr/>
        </p:nvCxnSpPr>
        <p:spPr>
          <a:xfrm flipV="1">
            <a:off x="6588225" y="3284984"/>
            <a:ext cx="322198" cy="21602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Conector de seta reta 30"/>
          <p:cNvCxnSpPr/>
          <p:nvPr/>
        </p:nvCxnSpPr>
        <p:spPr>
          <a:xfrm>
            <a:off x="6608261" y="3717032"/>
            <a:ext cx="412011"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Conector de seta reta 31"/>
          <p:cNvCxnSpPr/>
          <p:nvPr/>
        </p:nvCxnSpPr>
        <p:spPr>
          <a:xfrm>
            <a:off x="6614256" y="3901118"/>
            <a:ext cx="262000" cy="24796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3" name="CaixaDeTexto 32"/>
          <p:cNvSpPr txBox="1"/>
          <p:nvPr/>
        </p:nvSpPr>
        <p:spPr>
          <a:xfrm>
            <a:off x="6948264" y="3068960"/>
            <a:ext cx="1159292" cy="369332"/>
          </a:xfrm>
          <a:prstGeom prst="rect">
            <a:avLst/>
          </a:prstGeom>
          <a:noFill/>
        </p:spPr>
        <p:txBody>
          <a:bodyPr wrap="none" rtlCol="0">
            <a:spAutoFit/>
          </a:bodyPr>
          <a:lstStyle/>
          <a:p>
            <a:r>
              <a:rPr lang="pt-BR" dirty="0" smtClean="0"/>
              <a:t>87 Pelotas</a:t>
            </a:r>
            <a:endParaRPr lang="pt-BR" dirty="0"/>
          </a:p>
        </p:txBody>
      </p:sp>
      <p:sp>
        <p:nvSpPr>
          <p:cNvPr id="34" name="CaixaDeTexto 33"/>
          <p:cNvSpPr txBox="1"/>
          <p:nvPr/>
        </p:nvSpPr>
        <p:spPr>
          <a:xfrm>
            <a:off x="7028657" y="3501008"/>
            <a:ext cx="1186893" cy="369332"/>
          </a:xfrm>
          <a:prstGeom prst="rect">
            <a:avLst/>
          </a:prstGeom>
          <a:noFill/>
        </p:spPr>
        <p:txBody>
          <a:bodyPr wrap="none" rtlCol="0">
            <a:spAutoFit/>
          </a:bodyPr>
          <a:lstStyle/>
          <a:p>
            <a:r>
              <a:rPr lang="pt-BR" dirty="0" smtClean="0"/>
              <a:t>88 Bambuí</a:t>
            </a:r>
            <a:endParaRPr lang="pt-BR" dirty="0"/>
          </a:p>
        </p:txBody>
      </p:sp>
      <p:sp>
        <p:nvSpPr>
          <p:cNvPr id="35" name="CaixaDeTexto 34"/>
          <p:cNvSpPr txBox="1"/>
          <p:nvPr/>
        </p:nvSpPr>
        <p:spPr>
          <a:xfrm>
            <a:off x="6900646" y="3995772"/>
            <a:ext cx="1278753" cy="369332"/>
          </a:xfrm>
          <a:prstGeom prst="rect">
            <a:avLst/>
          </a:prstGeom>
          <a:noFill/>
        </p:spPr>
        <p:txBody>
          <a:bodyPr wrap="none" rtlCol="0">
            <a:spAutoFit/>
          </a:bodyPr>
          <a:lstStyle/>
          <a:p>
            <a:r>
              <a:rPr lang="pt-BR" dirty="0" smtClean="0"/>
              <a:t>90 Salvador</a:t>
            </a:r>
            <a:endParaRPr lang="pt-BR" dirty="0"/>
          </a:p>
        </p:txBody>
      </p:sp>
      <p:sp>
        <p:nvSpPr>
          <p:cNvPr id="36" name="Retângulo 35"/>
          <p:cNvSpPr/>
          <p:nvPr/>
        </p:nvSpPr>
        <p:spPr>
          <a:xfrm>
            <a:off x="72009" y="4725144"/>
            <a:ext cx="8820472" cy="194421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7" name="CaixaDeTexto 36"/>
          <p:cNvSpPr txBox="1"/>
          <p:nvPr/>
        </p:nvSpPr>
        <p:spPr>
          <a:xfrm>
            <a:off x="144016" y="980730"/>
            <a:ext cx="8748464" cy="3662541"/>
          </a:xfrm>
          <a:prstGeom prst="rect">
            <a:avLst/>
          </a:prstGeom>
          <a:solidFill>
            <a:schemeClr val="bg1"/>
          </a:solidFill>
        </p:spPr>
        <p:txBody>
          <a:bodyPr wrap="square" rtlCol="0">
            <a:spAutoFit/>
          </a:bodyPr>
          <a:lstStyle/>
          <a:p>
            <a:pPr algn="ctr"/>
            <a:endParaRPr lang="pt-BR" sz="3200" dirty="0" smtClean="0"/>
          </a:p>
          <a:p>
            <a:pPr algn="ctr"/>
            <a:endParaRPr lang="pt-BR" sz="3200" dirty="0" smtClean="0"/>
          </a:p>
          <a:p>
            <a:pPr algn="ctr"/>
            <a:endParaRPr lang="pt-BR" sz="3200" dirty="0" smtClean="0"/>
          </a:p>
          <a:p>
            <a:pPr algn="ctr"/>
            <a:r>
              <a:rPr lang="pt-BR" sz="3600" b="1" dirty="0" smtClean="0">
                <a:solidFill>
                  <a:srgbClr val="FF0000"/>
                </a:solidFill>
              </a:rPr>
              <a:t>(4) WHAT DOES WGS TELL US ABOUT BRAZILIAN DIVERSITY?</a:t>
            </a:r>
          </a:p>
          <a:p>
            <a:pPr algn="ctr"/>
            <a:r>
              <a:rPr lang="pt-BR" sz="3200" b="1" dirty="0" smtClean="0">
                <a:solidFill>
                  <a:srgbClr val="FF0000"/>
                </a:solidFill>
              </a:rPr>
              <a:t>(COVERAGE: 42.7 X)</a:t>
            </a:r>
          </a:p>
          <a:p>
            <a:pPr algn="ctr"/>
            <a:endParaRPr lang="pt-BR" sz="3200" dirty="0" smtClean="0"/>
          </a:p>
        </p:txBody>
      </p:sp>
    </p:spTree>
    <p:extLst>
      <p:ext uri="{BB962C8B-B14F-4D97-AF65-F5344CB8AC3E}">
        <p14:creationId xmlns:p14="http://schemas.microsoft.com/office/powerpoint/2010/main" val="51571566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9" y="893956"/>
            <a:ext cx="8064896" cy="56313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20272" y="1451180"/>
            <a:ext cx="1512168" cy="20498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aixaDeTexto 3"/>
          <p:cNvSpPr txBox="1"/>
          <p:nvPr/>
        </p:nvSpPr>
        <p:spPr>
          <a:xfrm>
            <a:off x="2987825" y="188644"/>
            <a:ext cx="3969957" cy="461665"/>
          </a:xfrm>
          <a:prstGeom prst="rect">
            <a:avLst/>
          </a:prstGeom>
          <a:noFill/>
        </p:spPr>
        <p:txBody>
          <a:bodyPr wrap="none" rtlCol="0">
            <a:spAutoFit/>
          </a:bodyPr>
          <a:lstStyle/>
          <a:p>
            <a:r>
              <a:rPr lang="pt-BR" sz="2400" b="1" dirty="0" smtClean="0"/>
              <a:t>BRAZILIAN WHOLE GENOMES </a:t>
            </a:r>
            <a:endParaRPr lang="pt-BR" sz="2400" b="1" dirty="0"/>
          </a:p>
        </p:txBody>
      </p:sp>
      <p:pic>
        <p:nvPicPr>
          <p:cNvPr id="5" name="Imagem 4" descr="Moara.jpg"/>
          <p:cNvPicPr>
            <a:picLocks noChangeAspect="1"/>
          </p:cNvPicPr>
          <p:nvPr/>
        </p:nvPicPr>
        <p:blipFill>
          <a:blip r:embed="rId4" cstate="print"/>
          <a:stretch>
            <a:fillRect/>
          </a:stretch>
        </p:blipFill>
        <p:spPr>
          <a:xfrm>
            <a:off x="228168" y="2132856"/>
            <a:ext cx="973081" cy="1440160"/>
          </a:xfrm>
          <a:prstGeom prst="rect">
            <a:avLst/>
          </a:prstGeom>
        </p:spPr>
      </p:pic>
      <p:sp>
        <p:nvSpPr>
          <p:cNvPr id="6" name="CaixaDeTexto 5"/>
          <p:cNvSpPr txBox="1"/>
          <p:nvPr/>
        </p:nvSpPr>
        <p:spPr>
          <a:xfrm>
            <a:off x="107506" y="3645024"/>
            <a:ext cx="1781783" cy="369332"/>
          </a:xfrm>
          <a:prstGeom prst="rect">
            <a:avLst/>
          </a:prstGeom>
          <a:noFill/>
        </p:spPr>
        <p:txBody>
          <a:bodyPr wrap="none" rtlCol="0">
            <a:spAutoFit/>
          </a:bodyPr>
          <a:lstStyle/>
          <a:p>
            <a:r>
              <a:rPr lang="pt-BR" dirty="0" err="1" smtClean="0"/>
              <a:t>Moara</a:t>
            </a:r>
            <a:r>
              <a:rPr lang="pt-BR" dirty="0" smtClean="0"/>
              <a:t> &amp; </a:t>
            </a:r>
            <a:r>
              <a:rPr lang="pt-BR" dirty="0" err="1" smtClean="0"/>
              <a:t>Rennan</a:t>
            </a:r>
            <a:endParaRPr lang="pt-BR" dirty="0"/>
          </a:p>
        </p:txBody>
      </p:sp>
      <p:pic>
        <p:nvPicPr>
          <p:cNvPr id="8" name="Imagem 7" descr="Rennan.jpg"/>
          <p:cNvPicPr>
            <a:picLocks noChangeAspect="1"/>
          </p:cNvPicPr>
          <p:nvPr/>
        </p:nvPicPr>
        <p:blipFill>
          <a:blip r:embed="rId5" cstate="print"/>
          <a:stretch>
            <a:fillRect/>
          </a:stretch>
        </p:blipFill>
        <p:spPr>
          <a:xfrm>
            <a:off x="1223041" y="2107688"/>
            <a:ext cx="1044704" cy="1465328"/>
          </a:xfrm>
          <a:prstGeom prst="rect">
            <a:avLst/>
          </a:prstGeom>
        </p:spPr>
      </p:pic>
    </p:spTree>
    <p:extLst>
      <p:ext uri="{BB962C8B-B14F-4D97-AF65-F5344CB8AC3E}">
        <p14:creationId xmlns:p14="http://schemas.microsoft.com/office/powerpoint/2010/main" val="406633634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19673" y="876672"/>
            <a:ext cx="5648672" cy="5648672"/>
          </a:xfrm>
          <a:prstGeom prst="rect">
            <a:avLst/>
          </a:prstGeom>
        </p:spPr>
      </p:pic>
      <p:sp>
        <p:nvSpPr>
          <p:cNvPr id="3" name="Título 1"/>
          <p:cNvSpPr txBox="1">
            <a:spLocks/>
          </p:cNvSpPr>
          <p:nvPr/>
        </p:nvSpPr>
        <p:spPr>
          <a:xfrm>
            <a:off x="323528" y="116632"/>
            <a:ext cx="6912768" cy="1008112"/>
          </a:xfrm>
          <a:prstGeom prst="rect">
            <a:avLst/>
          </a:prstGeom>
        </p:spPr>
        <p:txBody>
          <a:bodyPr>
            <a:noAutofit/>
          </a:bodyPr>
          <a:lstStyle>
            <a:lvl1pPr algn="l" defTabSz="914400" rtl="0" eaLnBrk="1" latinLnBrk="0" hangingPunct="1">
              <a:spcBef>
                <a:spcPct val="0"/>
              </a:spcBef>
              <a:buNone/>
              <a:defRPr sz="3600" kern="1200" cap="all" spc="-60" baseline="0">
                <a:solidFill>
                  <a:schemeClr val="tx2"/>
                </a:solidFill>
                <a:latin typeface="+mj-lt"/>
                <a:ea typeface="+mj-ea"/>
                <a:cs typeface="+mj-cs"/>
              </a:defRPr>
            </a:lvl1pPr>
          </a:lstStyle>
          <a:p>
            <a:r>
              <a:rPr lang="pt-BR" b="1" dirty="0" smtClean="0">
                <a:solidFill>
                  <a:srgbClr val="C00000"/>
                </a:solidFill>
              </a:rPr>
              <a:t/>
            </a:r>
            <a:br>
              <a:rPr lang="pt-BR" b="1" dirty="0" smtClean="0">
                <a:solidFill>
                  <a:srgbClr val="C00000"/>
                </a:solidFill>
              </a:rPr>
            </a:br>
            <a:endParaRPr lang="pt-BR" dirty="0"/>
          </a:p>
        </p:txBody>
      </p:sp>
      <p:sp>
        <p:nvSpPr>
          <p:cNvPr id="4" name="CaixaDeTexto 3"/>
          <p:cNvSpPr txBox="1"/>
          <p:nvPr/>
        </p:nvSpPr>
        <p:spPr>
          <a:xfrm>
            <a:off x="179512" y="241484"/>
            <a:ext cx="3096344" cy="523220"/>
          </a:xfrm>
          <a:prstGeom prst="rect">
            <a:avLst/>
          </a:prstGeom>
          <a:noFill/>
        </p:spPr>
        <p:txBody>
          <a:bodyPr wrap="square" rtlCol="0">
            <a:spAutoFit/>
          </a:bodyPr>
          <a:lstStyle/>
          <a:p>
            <a:r>
              <a:rPr lang="pt-BR" sz="2800" b="1" dirty="0" err="1" smtClean="0">
                <a:solidFill>
                  <a:srgbClr val="C00000"/>
                </a:solidFill>
              </a:rPr>
              <a:t>SNPs</a:t>
            </a:r>
            <a:r>
              <a:rPr lang="pt-BR" sz="2800" b="1" dirty="0" smtClean="0">
                <a:solidFill>
                  <a:srgbClr val="C00000"/>
                </a:solidFill>
              </a:rPr>
              <a:t> (Q ≥ 20)</a:t>
            </a:r>
            <a:endParaRPr lang="pt-BR" sz="2800" b="1" dirty="0">
              <a:solidFill>
                <a:srgbClr val="C00000"/>
              </a:solidFill>
            </a:endParaRPr>
          </a:p>
        </p:txBody>
      </p:sp>
      <p:sp>
        <p:nvSpPr>
          <p:cNvPr id="5" name="CaixaDeTexto 4"/>
          <p:cNvSpPr txBox="1"/>
          <p:nvPr/>
        </p:nvSpPr>
        <p:spPr>
          <a:xfrm>
            <a:off x="179513" y="5373220"/>
            <a:ext cx="2332489" cy="1200329"/>
          </a:xfrm>
          <a:prstGeom prst="rect">
            <a:avLst/>
          </a:prstGeom>
          <a:noFill/>
        </p:spPr>
        <p:txBody>
          <a:bodyPr wrap="none" rtlCol="0">
            <a:spAutoFit/>
          </a:bodyPr>
          <a:lstStyle/>
          <a:p>
            <a:r>
              <a:rPr lang="pt-BR" b="1" dirty="0" smtClean="0"/>
              <a:t>Total</a:t>
            </a:r>
          </a:p>
          <a:p>
            <a:r>
              <a:rPr lang="pt-BR" b="1" dirty="0" smtClean="0"/>
              <a:t>EPIGEN</a:t>
            </a:r>
            <a:r>
              <a:rPr lang="pt-BR" dirty="0" smtClean="0"/>
              <a:t>: 15,033,927</a:t>
            </a:r>
          </a:p>
          <a:p>
            <a:r>
              <a:rPr lang="pt-BR" b="1" dirty="0" smtClean="0"/>
              <a:t>dbSNP137</a:t>
            </a:r>
            <a:r>
              <a:rPr lang="pt-BR" dirty="0" smtClean="0"/>
              <a:t>: 47,806,292</a:t>
            </a:r>
          </a:p>
          <a:p>
            <a:r>
              <a:rPr lang="pt-BR" b="1" dirty="0" smtClean="0"/>
              <a:t>1KGP</a:t>
            </a:r>
            <a:r>
              <a:rPr lang="pt-BR" dirty="0" smtClean="0"/>
              <a:t>: 38,267,471</a:t>
            </a:r>
            <a:endParaRPr lang="pt-BR"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64898" y="2239927"/>
            <a:ext cx="1070999" cy="361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8144" y="2239931"/>
            <a:ext cx="1224136" cy="309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71950" y="5101508"/>
            <a:ext cx="1141174" cy="2717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26857" y="3933056"/>
            <a:ext cx="915737" cy="287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33850" y="3212976"/>
            <a:ext cx="1302246" cy="2972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36097" y="3924301"/>
            <a:ext cx="1152128" cy="263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6" name="Picture 8"/>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516216" y="4015730"/>
            <a:ext cx="114300" cy="133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7" name="Picture 9"/>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380733" y="1772816"/>
            <a:ext cx="932393" cy="2299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CaixaDeTexto 7"/>
          <p:cNvSpPr txBox="1"/>
          <p:nvPr/>
        </p:nvSpPr>
        <p:spPr>
          <a:xfrm>
            <a:off x="2383504" y="2132860"/>
            <a:ext cx="1435309" cy="461665"/>
          </a:xfrm>
          <a:prstGeom prst="rect">
            <a:avLst/>
          </a:prstGeom>
          <a:noFill/>
        </p:spPr>
        <p:txBody>
          <a:bodyPr wrap="none" rtlCol="0">
            <a:spAutoFit/>
          </a:bodyPr>
          <a:lstStyle/>
          <a:p>
            <a:r>
              <a:rPr lang="pt-BR" sz="2400" b="1" dirty="0" smtClean="0"/>
              <a:t>1,670,170</a:t>
            </a:r>
            <a:endParaRPr lang="pt-BR" sz="2400" b="1" dirty="0"/>
          </a:p>
        </p:txBody>
      </p:sp>
      <p:sp>
        <p:nvSpPr>
          <p:cNvPr id="10" name="CaixaDeTexto 9"/>
          <p:cNvSpPr txBox="1"/>
          <p:nvPr/>
        </p:nvSpPr>
        <p:spPr>
          <a:xfrm>
            <a:off x="5940152" y="2204864"/>
            <a:ext cx="1226868" cy="400110"/>
          </a:xfrm>
          <a:prstGeom prst="rect">
            <a:avLst/>
          </a:prstGeom>
          <a:noFill/>
        </p:spPr>
        <p:txBody>
          <a:bodyPr wrap="none" rtlCol="0">
            <a:spAutoFit/>
          </a:bodyPr>
          <a:lstStyle/>
          <a:p>
            <a:r>
              <a:rPr lang="pt-BR" sz="2000" b="1" dirty="0" smtClean="0"/>
              <a:t>8,763,719</a:t>
            </a:r>
            <a:endParaRPr lang="pt-BR" sz="2000" b="1" dirty="0"/>
          </a:p>
        </p:txBody>
      </p:sp>
      <p:sp>
        <p:nvSpPr>
          <p:cNvPr id="11" name="CaixaDeTexto 10"/>
          <p:cNvSpPr txBox="1"/>
          <p:nvPr/>
        </p:nvSpPr>
        <p:spPr>
          <a:xfrm>
            <a:off x="5163448" y="3949025"/>
            <a:ext cx="1356862" cy="400110"/>
          </a:xfrm>
          <a:prstGeom prst="rect">
            <a:avLst/>
          </a:prstGeom>
          <a:noFill/>
        </p:spPr>
        <p:txBody>
          <a:bodyPr wrap="none" rtlCol="0">
            <a:spAutoFit/>
          </a:bodyPr>
          <a:lstStyle/>
          <a:p>
            <a:r>
              <a:rPr lang="pt-BR" sz="2000" b="1" dirty="0" smtClean="0"/>
              <a:t>25,679,914</a:t>
            </a:r>
            <a:endParaRPr lang="pt-BR" sz="2000" b="1" dirty="0"/>
          </a:p>
        </p:txBody>
      </p:sp>
      <p:sp>
        <p:nvSpPr>
          <p:cNvPr id="12" name="CaixaDeTexto 11"/>
          <p:cNvSpPr txBox="1"/>
          <p:nvPr/>
        </p:nvSpPr>
        <p:spPr>
          <a:xfrm>
            <a:off x="4327948" y="5101508"/>
            <a:ext cx="902811" cy="400110"/>
          </a:xfrm>
          <a:prstGeom prst="rect">
            <a:avLst/>
          </a:prstGeom>
          <a:noFill/>
        </p:spPr>
        <p:txBody>
          <a:bodyPr wrap="none" rtlCol="0">
            <a:spAutoFit/>
          </a:bodyPr>
          <a:lstStyle/>
          <a:p>
            <a:r>
              <a:rPr lang="pt-BR" sz="2000" b="1" dirty="0" smtClean="0"/>
              <a:t>14,727</a:t>
            </a:r>
            <a:endParaRPr lang="pt-BR" sz="2000" b="1" dirty="0"/>
          </a:p>
        </p:txBody>
      </p:sp>
      <p:sp>
        <p:nvSpPr>
          <p:cNvPr id="13" name="CaixaDeTexto 12"/>
          <p:cNvSpPr txBox="1"/>
          <p:nvPr/>
        </p:nvSpPr>
        <p:spPr>
          <a:xfrm>
            <a:off x="3378391" y="3791534"/>
            <a:ext cx="574647" cy="400110"/>
          </a:xfrm>
          <a:prstGeom prst="rect">
            <a:avLst/>
          </a:prstGeom>
          <a:noFill/>
        </p:spPr>
        <p:txBody>
          <a:bodyPr wrap="none" rtlCol="0">
            <a:spAutoFit/>
          </a:bodyPr>
          <a:lstStyle/>
          <a:p>
            <a:r>
              <a:rPr lang="pt-BR" sz="2000" b="1" dirty="0" smtClean="0"/>
              <a:t>681</a:t>
            </a:r>
            <a:endParaRPr lang="pt-BR" sz="2000" b="1" dirty="0"/>
          </a:p>
        </p:txBody>
      </p:sp>
      <p:sp>
        <p:nvSpPr>
          <p:cNvPr id="14" name="CaixaDeTexto 13"/>
          <p:cNvSpPr txBox="1"/>
          <p:nvPr/>
        </p:nvSpPr>
        <p:spPr>
          <a:xfrm>
            <a:off x="4113043" y="2996952"/>
            <a:ext cx="1356862" cy="400110"/>
          </a:xfrm>
          <a:prstGeom prst="rect">
            <a:avLst/>
          </a:prstGeom>
          <a:noFill/>
        </p:spPr>
        <p:txBody>
          <a:bodyPr wrap="none" rtlCol="0">
            <a:spAutoFit/>
          </a:bodyPr>
          <a:lstStyle/>
          <a:p>
            <a:r>
              <a:rPr lang="pt-BR" sz="2000" b="1" dirty="0" smtClean="0"/>
              <a:t>12,572,149</a:t>
            </a:r>
            <a:endParaRPr lang="pt-BR" sz="2000" b="1" dirty="0"/>
          </a:p>
        </p:txBody>
      </p:sp>
      <p:sp>
        <p:nvSpPr>
          <p:cNvPr id="9" name="CaixaDeTexto 8"/>
          <p:cNvSpPr txBox="1"/>
          <p:nvPr/>
        </p:nvSpPr>
        <p:spPr>
          <a:xfrm>
            <a:off x="4294898" y="1948770"/>
            <a:ext cx="1031051" cy="400110"/>
          </a:xfrm>
          <a:prstGeom prst="rect">
            <a:avLst/>
          </a:prstGeom>
          <a:noFill/>
        </p:spPr>
        <p:txBody>
          <a:bodyPr wrap="none" rtlCol="0">
            <a:spAutoFit/>
          </a:bodyPr>
          <a:lstStyle/>
          <a:p>
            <a:r>
              <a:rPr lang="pt-BR" sz="2000" b="1" dirty="0" smtClean="0"/>
              <a:t>790,510</a:t>
            </a:r>
            <a:endParaRPr lang="pt-BR" sz="2000" b="1" dirty="0"/>
          </a:p>
        </p:txBody>
      </p:sp>
      <p:sp>
        <p:nvSpPr>
          <p:cNvPr id="6" name="Retângulo 5"/>
          <p:cNvSpPr/>
          <p:nvPr/>
        </p:nvSpPr>
        <p:spPr>
          <a:xfrm>
            <a:off x="4327947" y="1930061"/>
            <a:ext cx="1078153" cy="40285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ln>
                <a:solidFill>
                  <a:srgbClr val="FF0000"/>
                </a:solidFill>
              </a:ln>
              <a:noFill/>
            </a:endParaRPr>
          </a:p>
        </p:txBody>
      </p:sp>
      <p:sp>
        <p:nvSpPr>
          <p:cNvPr id="7" name="Retângulo 6"/>
          <p:cNvSpPr/>
          <p:nvPr/>
        </p:nvSpPr>
        <p:spPr>
          <a:xfrm>
            <a:off x="2411761" y="2132856"/>
            <a:ext cx="1368152" cy="50405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ln>
                <a:solidFill>
                  <a:srgbClr val="FF0000"/>
                </a:solidFill>
              </a:ln>
              <a:noFill/>
            </a:endParaRPr>
          </a:p>
        </p:txBody>
      </p:sp>
      <p:sp>
        <p:nvSpPr>
          <p:cNvPr id="15" name="CaixaDeTexto 14"/>
          <p:cNvSpPr txBox="1"/>
          <p:nvPr/>
        </p:nvSpPr>
        <p:spPr>
          <a:xfrm>
            <a:off x="7524330" y="980728"/>
            <a:ext cx="641395" cy="400110"/>
          </a:xfrm>
          <a:prstGeom prst="rect">
            <a:avLst/>
          </a:prstGeom>
          <a:noFill/>
        </p:spPr>
        <p:txBody>
          <a:bodyPr wrap="square" rtlCol="0">
            <a:spAutoFit/>
          </a:bodyPr>
          <a:lstStyle/>
          <a:p>
            <a:r>
              <a:rPr lang="pt-BR" sz="2000" dirty="0" smtClean="0">
                <a:solidFill>
                  <a:srgbClr val="FF9999"/>
                </a:solidFill>
              </a:rPr>
              <a:t>137</a:t>
            </a:r>
            <a:endParaRPr lang="pt-BR" sz="2000" dirty="0">
              <a:solidFill>
                <a:srgbClr val="FF9999"/>
              </a:solidFill>
            </a:endParaRPr>
          </a:p>
        </p:txBody>
      </p:sp>
    </p:spTree>
    <p:extLst>
      <p:ext uri="{BB962C8B-B14F-4D97-AF65-F5344CB8AC3E}">
        <p14:creationId xmlns:p14="http://schemas.microsoft.com/office/powerpoint/2010/main" val="22099280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31640" y="99721"/>
            <a:ext cx="6252340" cy="6641651"/>
          </a:xfrm>
          <a:prstGeom prst="rect">
            <a:avLst/>
          </a:prstGeom>
        </p:spPr>
      </p:pic>
      <p:sp>
        <p:nvSpPr>
          <p:cNvPr id="3" name="CaixaDeTexto 2"/>
          <p:cNvSpPr txBox="1"/>
          <p:nvPr/>
        </p:nvSpPr>
        <p:spPr>
          <a:xfrm>
            <a:off x="6811052" y="3861048"/>
            <a:ext cx="496650" cy="338554"/>
          </a:xfrm>
          <a:prstGeom prst="rect">
            <a:avLst/>
          </a:prstGeom>
          <a:noFill/>
        </p:spPr>
        <p:txBody>
          <a:bodyPr wrap="none" rtlCol="0">
            <a:spAutoFit/>
          </a:bodyPr>
          <a:lstStyle/>
          <a:p>
            <a:r>
              <a:rPr lang="pt-BR" sz="1600" b="1" dirty="0" smtClean="0"/>
              <a:t>121</a:t>
            </a:r>
            <a:endParaRPr lang="pt-BR" b="1" dirty="0"/>
          </a:p>
        </p:txBody>
      </p:sp>
      <p:sp>
        <p:nvSpPr>
          <p:cNvPr id="4" name="CaixaDeTexto 3"/>
          <p:cNvSpPr txBox="1"/>
          <p:nvPr/>
        </p:nvSpPr>
        <p:spPr>
          <a:xfrm>
            <a:off x="6228184" y="3861048"/>
            <a:ext cx="496650" cy="338554"/>
          </a:xfrm>
          <a:prstGeom prst="rect">
            <a:avLst/>
          </a:prstGeom>
          <a:noFill/>
        </p:spPr>
        <p:txBody>
          <a:bodyPr wrap="none" rtlCol="0">
            <a:spAutoFit/>
          </a:bodyPr>
          <a:lstStyle/>
          <a:p>
            <a:r>
              <a:rPr lang="pt-BR" sz="1600" b="1" dirty="0" smtClean="0"/>
              <a:t>268</a:t>
            </a:r>
            <a:endParaRPr lang="pt-BR" b="1" dirty="0"/>
          </a:p>
        </p:txBody>
      </p:sp>
      <p:sp>
        <p:nvSpPr>
          <p:cNvPr id="6" name="CaixaDeTexto 5"/>
          <p:cNvSpPr txBox="1"/>
          <p:nvPr/>
        </p:nvSpPr>
        <p:spPr>
          <a:xfrm>
            <a:off x="5724128" y="3810526"/>
            <a:ext cx="496650" cy="338554"/>
          </a:xfrm>
          <a:prstGeom prst="rect">
            <a:avLst/>
          </a:prstGeom>
          <a:noFill/>
        </p:spPr>
        <p:txBody>
          <a:bodyPr wrap="none" rtlCol="0">
            <a:spAutoFit/>
          </a:bodyPr>
          <a:lstStyle/>
          <a:p>
            <a:r>
              <a:rPr lang="pt-BR" sz="1600" b="1" dirty="0" smtClean="0"/>
              <a:t>983</a:t>
            </a:r>
            <a:endParaRPr lang="pt-BR" b="1" dirty="0"/>
          </a:p>
        </p:txBody>
      </p:sp>
      <p:sp>
        <p:nvSpPr>
          <p:cNvPr id="7" name="CaixaDeTexto 6"/>
          <p:cNvSpPr txBox="1"/>
          <p:nvPr/>
        </p:nvSpPr>
        <p:spPr>
          <a:xfrm>
            <a:off x="2267746" y="44625"/>
            <a:ext cx="2661305" cy="584776"/>
          </a:xfrm>
          <a:prstGeom prst="rect">
            <a:avLst/>
          </a:prstGeom>
          <a:solidFill>
            <a:schemeClr val="bg1"/>
          </a:solidFill>
        </p:spPr>
        <p:txBody>
          <a:bodyPr wrap="none" rtlCol="0">
            <a:spAutoFit/>
          </a:bodyPr>
          <a:lstStyle/>
          <a:p>
            <a:r>
              <a:rPr lang="pt-BR" sz="3200" b="1" dirty="0" err="1" smtClean="0"/>
              <a:t>Non-reference</a:t>
            </a:r>
            <a:endParaRPr lang="pt-BR" sz="3200" b="1" dirty="0"/>
          </a:p>
        </p:txBody>
      </p:sp>
    </p:spTree>
    <p:extLst>
      <p:ext uri="{BB962C8B-B14F-4D97-AF65-F5344CB8AC3E}">
        <p14:creationId xmlns:p14="http://schemas.microsoft.com/office/powerpoint/2010/main" val="359814438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80"/>
          <p:cNvGrpSpPr/>
          <p:nvPr/>
        </p:nvGrpSpPr>
        <p:grpSpPr>
          <a:xfrm>
            <a:off x="179512" y="-27384"/>
            <a:ext cx="8784976" cy="6787916"/>
            <a:chOff x="179512" y="-27384"/>
            <a:chExt cx="8784976" cy="6787916"/>
          </a:xfrm>
        </p:grpSpPr>
        <p:sp>
          <p:nvSpPr>
            <p:cNvPr id="80" name="Retângulo 79"/>
            <p:cNvSpPr/>
            <p:nvPr/>
          </p:nvSpPr>
          <p:spPr>
            <a:xfrm>
              <a:off x="179512" y="116632"/>
              <a:ext cx="8784976" cy="664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4" name="Grupo 58"/>
            <p:cNvGrpSpPr/>
            <p:nvPr/>
          </p:nvGrpSpPr>
          <p:grpSpPr>
            <a:xfrm>
              <a:off x="539552" y="-27384"/>
              <a:ext cx="8136904" cy="6787916"/>
              <a:chOff x="539552" y="-27384"/>
              <a:chExt cx="8136904" cy="6787916"/>
            </a:xfrm>
          </p:grpSpPr>
          <p:grpSp>
            <p:nvGrpSpPr>
              <p:cNvPr id="10" name="Grupo 56"/>
              <p:cNvGrpSpPr/>
              <p:nvPr/>
            </p:nvGrpSpPr>
            <p:grpSpPr>
              <a:xfrm>
                <a:off x="539552" y="-27384"/>
                <a:ext cx="7698372" cy="6787916"/>
                <a:chOff x="539552" y="-27384"/>
                <a:chExt cx="7698372" cy="6787916"/>
              </a:xfrm>
            </p:grpSpPr>
            <p:grpSp>
              <p:nvGrpSpPr>
                <p:cNvPr id="11" name="Grupo 54"/>
                <p:cNvGrpSpPr/>
                <p:nvPr/>
              </p:nvGrpSpPr>
              <p:grpSpPr>
                <a:xfrm>
                  <a:off x="539552" y="-27384"/>
                  <a:ext cx="7698372" cy="6787916"/>
                  <a:chOff x="539552" y="-27384"/>
                  <a:chExt cx="7698372" cy="6787916"/>
                </a:xfrm>
              </p:grpSpPr>
              <p:grpSp>
                <p:nvGrpSpPr>
                  <p:cNvPr id="18" name="Grupo 43"/>
                  <p:cNvGrpSpPr/>
                  <p:nvPr/>
                </p:nvGrpSpPr>
                <p:grpSpPr>
                  <a:xfrm>
                    <a:off x="539552" y="-27384"/>
                    <a:ext cx="7698372" cy="6537270"/>
                    <a:chOff x="539552" y="-27384"/>
                    <a:chExt cx="7698372" cy="6537270"/>
                  </a:xfrm>
                </p:grpSpPr>
                <p:grpSp>
                  <p:nvGrpSpPr>
                    <p:cNvPr id="22" name="Grupo 41"/>
                    <p:cNvGrpSpPr/>
                    <p:nvPr/>
                  </p:nvGrpSpPr>
                  <p:grpSpPr>
                    <a:xfrm>
                      <a:off x="539552" y="-27384"/>
                      <a:ext cx="7698372" cy="6537270"/>
                      <a:chOff x="539552" y="-27384"/>
                      <a:chExt cx="7698372" cy="6537270"/>
                    </a:xfrm>
                  </p:grpSpPr>
                  <p:grpSp>
                    <p:nvGrpSpPr>
                      <p:cNvPr id="24" name="Grupo 39"/>
                      <p:cNvGrpSpPr/>
                      <p:nvPr/>
                    </p:nvGrpSpPr>
                    <p:grpSpPr>
                      <a:xfrm>
                        <a:off x="539552" y="-27384"/>
                        <a:ext cx="7698372" cy="6537270"/>
                        <a:chOff x="520388" y="-99391"/>
                        <a:chExt cx="7698372" cy="6537270"/>
                      </a:xfrm>
                    </p:grpSpPr>
                    <p:grpSp>
                      <p:nvGrpSpPr>
                        <p:cNvPr id="26" name="Grupo 37"/>
                        <p:cNvGrpSpPr/>
                        <p:nvPr/>
                      </p:nvGrpSpPr>
                      <p:grpSpPr>
                        <a:xfrm>
                          <a:off x="520388" y="-99391"/>
                          <a:ext cx="7698372" cy="6537270"/>
                          <a:chOff x="520388" y="-99391"/>
                          <a:chExt cx="7698372" cy="6537270"/>
                        </a:xfrm>
                      </p:grpSpPr>
                      <p:grpSp>
                        <p:nvGrpSpPr>
                          <p:cNvPr id="27" name="Grupo 35"/>
                          <p:cNvGrpSpPr/>
                          <p:nvPr/>
                        </p:nvGrpSpPr>
                        <p:grpSpPr>
                          <a:xfrm>
                            <a:off x="520388" y="-99391"/>
                            <a:ext cx="7698372" cy="6537270"/>
                            <a:chOff x="520388" y="-99391"/>
                            <a:chExt cx="7698372" cy="6537270"/>
                          </a:xfrm>
                        </p:grpSpPr>
                        <p:grpSp>
                          <p:nvGrpSpPr>
                            <p:cNvPr id="28" name="Grupo 1"/>
                            <p:cNvGrpSpPr/>
                            <p:nvPr/>
                          </p:nvGrpSpPr>
                          <p:grpSpPr>
                            <a:xfrm>
                              <a:off x="520388" y="-99391"/>
                              <a:ext cx="7698372" cy="6537270"/>
                              <a:chOff x="-127684" y="-99391"/>
                              <a:chExt cx="7698372" cy="6537270"/>
                            </a:xfrm>
                          </p:grpSpPr>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99391"/>
                                <a:ext cx="6549113" cy="6537270"/>
                              </a:xfrm>
                              <a:prstGeom prst="rect">
                                <a:avLst/>
                              </a:prstGeom>
                            </p:spPr>
                          </p:pic>
                          <p:grpSp>
                            <p:nvGrpSpPr>
                              <p:cNvPr id="34" name="Grupo 3"/>
                              <p:cNvGrpSpPr/>
                              <p:nvPr/>
                            </p:nvGrpSpPr>
                            <p:grpSpPr>
                              <a:xfrm>
                                <a:off x="-127684" y="836712"/>
                                <a:ext cx="1387316" cy="4650419"/>
                                <a:chOff x="-127684" y="836712"/>
                                <a:chExt cx="1387316" cy="4650419"/>
                              </a:xfrm>
                            </p:grpSpPr>
                            <p:sp>
                              <p:nvSpPr>
                                <p:cNvPr id="21" name="CaixaDeTexto 20"/>
                                <p:cNvSpPr txBox="1"/>
                                <p:nvPr/>
                              </p:nvSpPr>
                              <p:spPr>
                                <a:xfrm rot="16200000">
                                  <a:off x="-1173163" y="2818296"/>
                                  <a:ext cx="2614177" cy="523220"/>
                                </a:xfrm>
                                <a:prstGeom prst="rect">
                                  <a:avLst/>
                                </a:prstGeom>
                                <a:noFill/>
                              </p:spPr>
                              <p:txBody>
                                <a:bodyPr wrap="none" rtlCol="0">
                                  <a:spAutoFit/>
                                </a:bodyPr>
                                <a:lstStyle/>
                                <a:p>
                                  <a:r>
                                    <a:rPr lang="pt-BR" sz="2800" b="1" dirty="0" err="1" smtClean="0"/>
                                    <a:t>Number</a:t>
                                  </a:r>
                                  <a:r>
                                    <a:rPr lang="pt-BR" sz="2800" b="1" dirty="0" smtClean="0"/>
                                    <a:t> </a:t>
                                  </a:r>
                                  <a:r>
                                    <a:rPr lang="pt-BR" sz="2800" b="1" dirty="0" err="1" smtClean="0"/>
                                    <a:t>of</a:t>
                                  </a:r>
                                  <a:r>
                                    <a:rPr lang="pt-BR" sz="2800" b="1" dirty="0" smtClean="0"/>
                                    <a:t> </a:t>
                                  </a:r>
                                  <a:r>
                                    <a:rPr lang="pt-BR" sz="2800" b="1" dirty="0" err="1" smtClean="0"/>
                                    <a:t>SNPs</a:t>
                                  </a:r>
                                  <a:endParaRPr lang="pt-BR" sz="2800" b="1" dirty="0"/>
                                </a:p>
                              </p:txBody>
                            </p:sp>
                            <p:grpSp>
                              <p:nvGrpSpPr>
                                <p:cNvPr id="36" name="Grupo 21"/>
                                <p:cNvGrpSpPr/>
                                <p:nvPr/>
                              </p:nvGrpSpPr>
                              <p:grpSpPr>
                                <a:xfrm>
                                  <a:off x="539552" y="836712"/>
                                  <a:ext cx="720080" cy="4650419"/>
                                  <a:chOff x="611560" y="836712"/>
                                  <a:chExt cx="720080" cy="4650419"/>
                                </a:xfrm>
                              </p:grpSpPr>
                              <p:sp>
                                <p:nvSpPr>
                                  <p:cNvPr id="23" name="Retângulo 22"/>
                                  <p:cNvSpPr/>
                                  <p:nvPr/>
                                </p:nvSpPr>
                                <p:spPr>
                                  <a:xfrm>
                                    <a:off x="611560" y="1196752"/>
                                    <a:ext cx="720080" cy="42903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38" name="Grupo 23"/>
                                  <p:cNvGrpSpPr/>
                                  <p:nvPr/>
                                </p:nvGrpSpPr>
                                <p:grpSpPr>
                                  <a:xfrm>
                                    <a:off x="1152234" y="836712"/>
                                    <a:ext cx="179406" cy="4413488"/>
                                    <a:chOff x="1080226" y="836712"/>
                                    <a:chExt cx="179406" cy="4413488"/>
                                  </a:xfrm>
                                </p:grpSpPr>
                                <p:cxnSp>
                                  <p:nvCxnSpPr>
                                    <p:cNvPr id="25" name="Conector reto 24"/>
                                    <p:cNvCxnSpPr/>
                                    <p:nvPr/>
                                  </p:nvCxnSpPr>
                                  <p:spPr>
                                    <a:xfrm flipV="1">
                                      <a:off x="1259632" y="836712"/>
                                      <a:ext cx="0" cy="44134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0" name="Grupo 26"/>
                                    <p:cNvGrpSpPr/>
                                    <p:nvPr/>
                                  </p:nvGrpSpPr>
                                  <p:grpSpPr>
                                    <a:xfrm>
                                      <a:off x="1080226" y="1484784"/>
                                      <a:ext cx="179406" cy="3765414"/>
                                      <a:chOff x="1080226" y="1484784"/>
                                      <a:chExt cx="179406" cy="3765414"/>
                                    </a:xfrm>
                                  </p:grpSpPr>
                                  <p:cxnSp>
                                    <p:nvCxnSpPr>
                                      <p:cNvPr id="29" name="Conector reto 28"/>
                                      <p:cNvCxnSpPr/>
                                      <p:nvPr/>
                                    </p:nvCxnSpPr>
                                    <p:spPr>
                                      <a:xfrm flipH="1">
                                        <a:off x="1080226" y="1484784"/>
                                        <a:ext cx="17940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ector reto 29"/>
                                      <p:cNvCxnSpPr/>
                                      <p:nvPr/>
                                    </p:nvCxnSpPr>
                                    <p:spPr>
                                      <a:xfrm flipH="1">
                                        <a:off x="1080226" y="2420888"/>
                                        <a:ext cx="17940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Conector reto 30"/>
                                      <p:cNvCxnSpPr/>
                                      <p:nvPr/>
                                    </p:nvCxnSpPr>
                                    <p:spPr>
                                      <a:xfrm flipH="1">
                                        <a:off x="1080226" y="3356992"/>
                                        <a:ext cx="17940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Conector reto 31"/>
                                      <p:cNvCxnSpPr/>
                                      <p:nvPr/>
                                    </p:nvCxnSpPr>
                                    <p:spPr>
                                      <a:xfrm flipH="1">
                                        <a:off x="1080226" y="4293096"/>
                                        <a:ext cx="17940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Conector reto 32"/>
                                      <p:cNvCxnSpPr/>
                                      <p:nvPr/>
                                    </p:nvCxnSpPr>
                                    <p:spPr>
                                      <a:xfrm flipH="1">
                                        <a:off x="1080226" y="5250198"/>
                                        <a:ext cx="17940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grpSp>
                          </p:grpSp>
                          <p:sp>
                            <p:nvSpPr>
                              <p:cNvPr id="5" name="CaixaDeTexto 4"/>
                              <p:cNvSpPr txBox="1"/>
                              <p:nvPr/>
                            </p:nvSpPr>
                            <p:spPr>
                              <a:xfrm rot="16200000">
                                <a:off x="682910" y="5018679"/>
                                <a:ext cx="411116" cy="400110"/>
                              </a:xfrm>
                              <a:prstGeom prst="rect">
                                <a:avLst/>
                              </a:prstGeom>
                              <a:noFill/>
                            </p:spPr>
                            <p:txBody>
                              <a:bodyPr wrap="square" rtlCol="0">
                                <a:spAutoFit/>
                              </a:bodyPr>
                              <a:lstStyle/>
                              <a:p>
                                <a:r>
                                  <a:rPr lang="pt-BR" sz="2000" b="1" dirty="0" smtClean="0"/>
                                  <a:t>0</a:t>
                                </a:r>
                                <a:endParaRPr lang="pt-BR" sz="2000" b="1" dirty="0"/>
                              </a:p>
                            </p:txBody>
                          </p:sp>
                          <p:sp>
                            <p:nvSpPr>
                              <p:cNvPr id="6" name="CaixaDeTexto 5"/>
                              <p:cNvSpPr txBox="1"/>
                              <p:nvPr/>
                            </p:nvSpPr>
                            <p:spPr>
                              <a:xfrm rot="16200000">
                                <a:off x="33654" y="4018611"/>
                                <a:ext cx="1619798" cy="369332"/>
                              </a:xfrm>
                              <a:prstGeom prst="rect">
                                <a:avLst/>
                              </a:prstGeom>
                              <a:noFill/>
                            </p:spPr>
                            <p:txBody>
                              <a:bodyPr wrap="square" rtlCol="0">
                                <a:spAutoFit/>
                              </a:bodyPr>
                              <a:lstStyle/>
                              <a:p>
                                <a:r>
                                  <a:rPr lang="pt-BR" b="1" dirty="0" smtClean="0"/>
                                  <a:t>200,000</a:t>
                                </a:r>
                                <a:endParaRPr lang="pt-BR" b="1" dirty="0"/>
                              </a:p>
                            </p:txBody>
                          </p:sp>
                          <p:sp>
                            <p:nvSpPr>
                              <p:cNvPr id="7" name="CaixaDeTexto 6"/>
                              <p:cNvSpPr txBox="1"/>
                              <p:nvPr/>
                            </p:nvSpPr>
                            <p:spPr>
                              <a:xfrm rot="16200000">
                                <a:off x="33654" y="3046121"/>
                                <a:ext cx="1619798" cy="369332"/>
                              </a:xfrm>
                              <a:prstGeom prst="rect">
                                <a:avLst/>
                              </a:prstGeom>
                              <a:noFill/>
                            </p:spPr>
                            <p:txBody>
                              <a:bodyPr wrap="square" rtlCol="0">
                                <a:spAutoFit/>
                              </a:bodyPr>
                              <a:lstStyle/>
                              <a:p>
                                <a:r>
                                  <a:rPr lang="pt-BR" b="1" dirty="0"/>
                                  <a:t>4</a:t>
                                </a:r>
                                <a:r>
                                  <a:rPr lang="pt-BR" b="1" dirty="0" smtClean="0"/>
                                  <a:t>00,000</a:t>
                                </a:r>
                                <a:endParaRPr lang="pt-BR" b="1" dirty="0"/>
                              </a:p>
                            </p:txBody>
                          </p:sp>
                          <p:sp>
                            <p:nvSpPr>
                              <p:cNvPr id="8" name="CaixaDeTexto 7"/>
                              <p:cNvSpPr txBox="1"/>
                              <p:nvPr/>
                            </p:nvSpPr>
                            <p:spPr>
                              <a:xfrm rot="16200000">
                                <a:off x="33653" y="2002387"/>
                                <a:ext cx="1619798" cy="369332"/>
                              </a:xfrm>
                              <a:prstGeom prst="rect">
                                <a:avLst/>
                              </a:prstGeom>
                              <a:noFill/>
                            </p:spPr>
                            <p:txBody>
                              <a:bodyPr wrap="square" rtlCol="0">
                                <a:spAutoFit/>
                              </a:bodyPr>
                              <a:lstStyle/>
                              <a:p>
                                <a:r>
                                  <a:rPr lang="pt-BR" b="1" dirty="0" smtClean="0"/>
                                  <a:t>600,000</a:t>
                                </a:r>
                                <a:endParaRPr lang="pt-BR" b="1" dirty="0"/>
                              </a:p>
                            </p:txBody>
                          </p:sp>
                          <p:sp>
                            <p:nvSpPr>
                              <p:cNvPr id="9" name="CaixaDeTexto 8"/>
                              <p:cNvSpPr txBox="1"/>
                              <p:nvPr/>
                            </p:nvSpPr>
                            <p:spPr>
                              <a:xfrm rot="16200000">
                                <a:off x="33653" y="994275"/>
                                <a:ext cx="1619798" cy="369332"/>
                              </a:xfrm>
                              <a:prstGeom prst="rect">
                                <a:avLst/>
                              </a:prstGeom>
                              <a:noFill/>
                            </p:spPr>
                            <p:txBody>
                              <a:bodyPr wrap="square" rtlCol="0">
                                <a:spAutoFit/>
                              </a:bodyPr>
                              <a:lstStyle/>
                              <a:p>
                                <a:r>
                                  <a:rPr lang="pt-BR" b="1" dirty="0"/>
                                  <a:t>8</a:t>
                                </a:r>
                                <a:r>
                                  <a:rPr lang="pt-BR" b="1" dirty="0" smtClean="0"/>
                                  <a:t>00,000</a:t>
                                </a:r>
                                <a:endParaRPr lang="pt-BR" b="1" dirty="0"/>
                              </a:p>
                            </p:txBody>
                          </p:sp>
                          <p:grpSp>
                            <p:nvGrpSpPr>
                              <p:cNvPr id="42" name="Grupo 9"/>
                              <p:cNvGrpSpPr/>
                              <p:nvPr/>
                            </p:nvGrpSpPr>
                            <p:grpSpPr>
                              <a:xfrm>
                                <a:off x="3923928" y="980727"/>
                                <a:ext cx="3646760" cy="4269472"/>
                                <a:chOff x="3923928" y="980727"/>
                                <a:chExt cx="3646760" cy="4269472"/>
                              </a:xfrm>
                            </p:grpSpPr>
                            <p:grpSp>
                              <p:nvGrpSpPr>
                                <p:cNvPr id="44" name="Grupo 10"/>
                                <p:cNvGrpSpPr/>
                                <p:nvPr/>
                              </p:nvGrpSpPr>
                              <p:grpSpPr>
                                <a:xfrm>
                                  <a:off x="3923928" y="980727"/>
                                  <a:ext cx="3641050" cy="3126447"/>
                                  <a:chOff x="2843961" y="662595"/>
                                  <a:chExt cx="4536351" cy="3657602"/>
                                </a:xfrm>
                              </p:grpSpPr>
                              <p:pic>
                                <p:nvPicPr>
                                  <p:cNvPr id="19"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3961" y="662597"/>
                                    <a:ext cx="4467225"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Retângulo 19"/>
                                  <p:cNvSpPr/>
                                  <p:nvPr/>
                                </p:nvSpPr>
                                <p:spPr>
                                  <a:xfrm>
                                    <a:off x="5526217" y="662595"/>
                                    <a:ext cx="1854095" cy="14702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cxnSp>
                              <p:nvCxnSpPr>
                                <p:cNvPr id="12" name="Conector reto 11"/>
                                <p:cNvCxnSpPr/>
                                <p:nvPr/>
                              </p:nvCxnSpPr>
                              <p:spPr>
                                <a:xfrm flipV="1">
                                  <a:off x="4139952" y="4107173"/>
                                  <a:ext cx="175374" cy="114302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flipV="1">
                                  <a:off x="6302670" y="4107173"/>
                                  <a:ext cx="1077642" cy="114302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CaixaDeTexto 13"/>
                                <p:cNvSpPr txBox="1"/>
                                <p:nvPr/>
                              </p:nvSpPr>
                              <p:spPr>
                                <a:xfrm rot="19688089">
                                  <a:off x="7177632" y="3579249"/>
                                  <a:ext cx="393056" cy="338554"/>
                                </a:xfrm>
                                <a:prstGeom prst="rect">
                                  <a:avLst/>
                                </a:prstGeom>
                                <a:noFill/>
                              </p:spPr>
                              <p:txBody>
                                <a:bodyPr wrap="none" rtlCol="0">
                                  <a:spAutoFit/>
                                </a:bodyPr>
                                <a:lstStyle/>
                                <a:p>
                                  <a:r>
                                    <a:rPr lang="pt-BR" sz="1600" dirty="0" smtClean="0"/>
                                    <a:t>15</a:t>
                                  </a:r>
                                  <a:endParaRPr lang="pt-BR" sz="1600" dirty="0"/>
                                </a:p>
                              </p:txBody>
                            </p:sp>
                            <p:sp>
                              <p:nvSpPr>
                                <p:cNvPr id="15" name="CaixaDeTexto 14"/>
                                <p:cNvSpPr txBox="1"/>
                                <p:nvPr/>
                              </p:nvSpPr>
                              <p:spPr>
                                <a:xfrm rot="19955842">
                                  <a:off x="6949675" y="3743525"/>
                                  <a:ext cx="373694" cy="338554"/>
                                </a:xfrm>
                                <a:prstGeom prst="rect">
                                  <a:avLst/>
                                </a:prstGeom>
                                <a:noFill/>
                              </p:spPr>
                              <p:txBody>
                                <a:bodyPr wrap="square" rtlCol="0">
                                  <a:spAutoFit/>
                                </a:bodyPr>
                                <a:lstStyle/>
                                <a:p>
                                  <a:r>
                                    <a:rPr lang="pt-BR" sz="1600" dirty="0"/>
                                    <a:t>0</a:t>
                                  </a:r>
                                </a:p>
                              </p:txBody>
                            </p:sp>
                            <p:sp>
                              <p:nvSpPr>
                                <p:cNvPr id="16" name="CaixaDeTexto 15"/>
                                <p:cNvSpPr txBox="1"/>
                                <p:nvPr/>
                              </p:nvSpPr>
                              <p:spPr>
                                <a:xfrm rot="19838321">
                                  <a:off x="6588224" y="3594502"/>
                                  <a:ext cx="393056" cy="338554"/>
                                </a:xfrm>
                                <a:prstGeom prst="rect">
                                  <a:avLst/>
                                </a:prstGeom>
                                <a:noFill/>
                              </p:spPr>
                              <p:txBody>
                                <a:bodyPr wrap="none" rtlCol="0">
                                  <a:spAutoFit/>
                                </a:bodyPr>
                                <a:lstStyle/>
                                <a:p>
                                  <a:r>
                                    <a:rPr lang="pt-BR" sz="1600" dirty="0"/>
                                    <a:t>2</a:t>
                                  </a:r>
                                  <a:r>
                                    <a:rPr lang="pt-BR" sz="1600" dirty="0" smtClean="0"/>
                                    <a:t>5</a:t>
                                  </a:r>
                                  <a:endParaRPr lang="pt-BR" dirty="0"/>
                                </a:p>
                              </p:txBody>
                            </p:sp>
                            <p:sp>
                              <p:nvSpPr>
                                <p:cNvPr id="17" name="CaixaDeTexto 16"/>
                                <p:cNvSpPr txBox="1"/>
                                <p:nvPr/>
                              </p:nvSpPr>
                              <p:spPr>
                                <a:xfrm rot="19886035">
                                  <a:off x="6372200" y="3358352"/>
                                  <a:ext cx="393056" cy="338554"/>
                                </a:xfrm>
                                <a:prstGeom prst="rect">
                                  <a:avLst/>
                                </a:prstGeom>
                                <a:noFill/>
                              </p:spPr>
                              <p:txBody>
                                <a:bodyPr wrap="none" rtlCol="0">
                                  <a:spAutoFit/>
                                </a:bodyPr>
                                <a:lstStyle/>
                                <a:p>
                                  <a:r>
                                    <a:rPr lang="pt-BR" sz="1600" dirty="0" smtClean="0"/>
                                    <a:t>71</a:t>
                                  </a:r>
                                  <a:endParaRPr lang="pt-BR" sz="1600" dirty="0"/>
                                </a:p>
                              </p:txBody>
                            </p:sp>
                          </p:grpSp>
                        </p:grpSp>
                        <p:sp>
                          <p:nvSpPr>
                            <p:cNvPr id="35" name="Retângulo 34"/>
                            <p:cNvSpPr/>
                            <p:nvPr/>
                          </p:nvSpPr>
                          <p:spPr>
                            <a:xfrm>
                              <a:off x="971600" y="2237478"/>
                              <a:ext cx="216024" cy="17701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sp>
                        <p:nvSpPr>
                          <p:cNvPr id="37" name="Retângulo 36"/>
                          <p:cNvSpPr/>
                          <p:nvPr/>
                        </p:nvSpPr>
                        <p:spPr>
                          <a:xfrm>
                            <a:off x="2051720" y="5424292"/>
                            <a:ext cx="5165080" cy="10135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sp>
                      <p:nvSpPr>
                        <p:cNvPr id="39" name="Retângulo 38"/>
                        <p:cNvSpPr/>
                        <p:nvPr/>
                      </p:nvSpPr>
                      <p:spPr>
                        <a:xfrm>
                          <a:off x="1818001" y="188640"/>
                          <a:ext cx="5145251"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sp>
                    <p:nvSpPr>
                      <p:cNvPr id="41" name="Retângulo 40"/>
                      <p:cNvSpPr/>
                      <p:nvPr/>
                    </p:nvSpPr>
                    <p:spPr>
                      <a:xfrm>
                        <a:off x="4894875" y="908719"/>
                        <a:ext cx="2087541" cy="144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sp>
                  <p:nvSpPr>
                    <p:cNvPr id="43" name="CaixaDeTexto 42"/>
                    <p:cNvSpPr txBox="1"/>
                    <p:nvPr/>
                  </p:nvSpPr>
                  <p:spPr>
                    <a:xfrm rot="19341661">
                      <a:off x="7441364" y="3793579"/>
                      <a:ext cx="406710" cy="338554"/>
                    </a:xfrm>
                    <a:prstGeom prst="rect">
                      <a:avLst/>
                    </a:prstGeom>
                    <a:noFill/>
                  </p:spPr>
                  <p:txBody>
                    <a:bodyPr wrap="square" rtlCol="0">
                      <a:spAutoFit/>
                    </a:bodyPr>
                    <a:lstStyle/>
                    <a:p>
                      <a:r>
                        <a:rPr lang="pt-BR" sz="1600" dirty="0" smtClean="0"/>
                        <a:t>2</a:t>
                      </a:r>
                      <a:endParaRPr lang="pt-BR" sz="1600" dirty="0"/>
                    </a:p>
                  </p:txBody>
                </p:sp>
              </p:grpSp>
              <p:grpSp>
                <p:nvGrpSpPr>
                  <p:cNvPr id="45" name="Grupo 53"/>
                  <p:cNvGrpSpPr/>
                  <p:nvPr/>
                </p:nvGrpSpPr>
                <p:grpSpPr>
                  <a:xfrm>
                    <a:off x="1920113" y="5261046"/>
                    <a:ext cx="4623075" cy="1499486"/>
                    <a:chOff x="1920113" y="5261046"/>
                    <a:chExt cx="4623075" cy="1499486"/>
                  </a:xfrm>
                </p:grpSpPr>
                <p:grpSp>
                  <p:nvGrpSpPr>
                    <p:cNvPr id="54" name="Grupo 44"/>
                    <p:cNvGrpSpPr/>
                    <p:nvPr/>
                  </p:nvGrpSpPr>
                  <p:grpSpPr>
                    <a:xfrm>
                      <a:off x="1920113" y="5261046"/>
                      <a:ext cx="4623075" cy="1100140"/>
                      <a:chOff x="1497937" y="5358736"/>
                      <a:chExt cx="4623075" cy="1100140"/>
                    </a:xfrm>
                  </p:grpSpPr>
                  <p:sp>
                    <p:nvSpPr>
                      <p:cNvPr id="46" name="CaixaDeTexto 45"/>
                      <p:cNvSpPr txBox="1"/>
                      <p:nvPr/>
                    </p:nvSpPr>
                    <p:spPr>
                      <a:xfrm rot="18809048">
                        <a:off x="1326576" y="5580468"/>
                        <a:ext cx="712054" cy="369332"/>
                      </a:xfrm>
                      <a:prstGeom prst="rect">
                        <a:avLst/>
                      </a:prstGeom>
                      <a:noFill/>
                    </p:spPr>
                    <p:txBody>
                      <a:bodyPr wrap="none" rtlCol="0">
                        <a:spAutoFit/>
                      </a:bodyPr>
                      <a:lstStyle/>
                      <a:p>
                        <a:r>
                          <a:rPr lang="pt-BR" b="1" dirty="0" smtClean="0"/>
                          <a:t>≤0.05</a:t>
                        </a:r>
                        <a:endParaRPr lang="pt-BR" b="1" dirty="0"/>
                      </a:p>
                    </p:txBody>
                  </p:sp>
                  <p:sp>
                    <p:nvSpPr>
                      <p:cNvPr id="47" name="CaixaDeTexto 46"/>
                      <p:cNvSpPr txBox="1"/>
                      <p:nvPr/>
                    </p:nvSpPr>
                    <p:spPr>
                      <a:xfrm rot="18809048">
                        <a:off x="1736806" y="5713641"/>
                        <a:ext cx="1079142" cy="369332"/>
                      </a:xfrm>
                      <a:prstGeom prst="rect">
                        <a:avLst/>
                      </a:prstGeom>
                      <a:noFill/>
                    </p:spPr>
                    <p:txBody>
                      <a:bodyPr wrap="none" rtlCol="0">
                        <a:spAutoFit/>
                      </a:bodyPr>
                      <a:lstStyle/>
                      <a:p>
                        <a:r>
                          <a:rPr lang="pt-BR" b="1" dirty="0" smtClean="0"/>
                          <a:t>0.05-0.15</a:t>
                        </a:r>
                        <a:endParaRPr lang="pt-BR" b="1" dirty="0"/>
                      </a:p>
                    </p:txBody>
                  </p:sp>
                  <p:sp>
                    <p:nvSpPr>
                      <p:cNvPr id="48" name="CaixaDeTexto 47"/>
                      <p:cNvSpPr txBox="1"/>
                      <p:nvPr/>
                    </p:nvSpPr>
                    <p:spPr>
                      <a:xfrm rot="18809048">
                        <a:off x="2402558" y="5734639"/>
                        <a:ext cx="1079142" cy="369332"/>
                      </a:xfrm>
                      <a:prstGeom prst="rect">
                        <a:avLst/>
                      </a:prstGeom>
                      <a:noFill/>
                    </p:spPr>
                    <p:txBody>
                      <a:bodyPr wrap="none" rtlCol="0">
                        <a:spAutoFit/>
                      </a:bodyPr>
                      <a:lstStyle/>
                      <a:p>
                        <a:r>
                          <a:rPr lang="pt-BR" b="1" dirty="0" smtClean="0"/>
                          <a:t>0.15-0.25</a:t>
                        </a:r>
                        <a:endParaRPr lang="pt-BR" b="1" dirty="0"/>
                      </a:p>
                    </p:txBody>
                  </p:sp>
                  <p:sp>
                    <p:nvSpPr>
                      <p:cNvPr id="49" name="CaixaDeTexto 48"/>
                      <p:cNvSpPr txBox="1"/>
                      <p:nvPr/>
                    </p:nvSpPr>
                    <p:spPr>
                      <a:xfrm rot="18809048">
                        <a:off x="3122638" y="5734639"/>
                        <a:ext cx="1079142" cy="369332"/>
                      </a:xfrm>
                      <a:prstGeom prst="rect">
                        <a:avLst/>
                      </a:prstGeom>
                      <a:noFill/>
                    </p:spPr>
                    <p:txBody>
                      <a:bodyPr wrap="none" rtlCol="0">
                        <a:spAutoFit/>
                      </a:bodyPr>
                      <a:lstStyle/>
                      <a:p>
                        <a:r>
                          <a:rPr lang="pt-BR" b="1" dirty="0" smtClean="0"/>
                          <a:t>0.25-0.50</a:t>
                        </a:r>
                        <a:endParaRPr lang="pt-BR" b="1" dirty="0"/>
                      </a:p>
                    </p:txBody>
                  </p:sp>
                  <p:sp>
                    <p:nvSpPr>
                      <p:cNvPr id="50" name="CaixaDeTexto 49"/>
                      <p:cNvSpPr txBox="1"/>
                      <p:nvPr/>
                    </p:nvSpPr>
                    <p:spPr>
                      <a:xfrm rot="18809048">
                        <a:off x="3914726" y="5734639"/>
                        <a:ext cx="1079142" cy="369332"/>
                      </a:xfrm>
                      <a:prstGeom prst="rect">
                        <a:avLst/>
                      </a:prstGeom>
                      <a:noFill/>
                    </p:spPr>
                    <p:txBody>
                      <a:bodyPr wrap="none" rtlCol="0">
                        <a:spAutoFit/>
                      </a:bodyPr>
                      <a:lstStyle/>
                      <a:p>
                        <a:r>
                          <a:rPr lang="pt-BR" b="1" dirty="0" smtClean="0"/>
                          <a:t>0.50-0.75</a:t>
                        </a:r>
                        <a:endParaRPr lang="pt-BR" b="1" dirty="0"/>
                      </a:p>
                    </p:txBody>
                  </p:sp>
                  <p:sp>
                    <p:nvSpPr>
                      <p:cNvPr id="51" name="CaixaDeTexto 50"/>
                      <p:cNvSpPr txBox="1"/>
                      <p:nvPr/>
                    </p:nvSpPr>
                    <p:spPr>
                      <a:xfrm rot="18809048">
                        <a:off x="4620322" y="5734639"/>
                        <a:ext cx="1079142" cy="369332"/>
                      </a:xfrm>
                      <a:prstGeom prst="rect">
                        <a:avLst/>
                      </a:prstGeom>
                      <a:noFill/>
                    </p:spPr>
                    <p:txBody>
                      <a:bodyPr wrap="none" rtlCol="0">
                        <a:spAutoFit/>
                      </a:bodyPr>
                      <a:lstStyle/>
                      <a:p>
                        <a:r>
                          <a:rPr lang="pt-BR" b="1" dirty="0" smtClean="0"/>
                          <a:t>0.75-0.90</a:t>
                        </a:r>
                        <a:endParaRPr lang="pt-BR" b="1" dirty="0"/>
                      </a:p>
                    </p:txBody>
                  </p:sp>
                  <p:sp>
                    <p:nvSpPr>
                      <p:cNvPr id="52" name="CaixaDeTexto 51"/>
                      <p:cNvSpPr txBox="1"/>
                      <p:nvPr/>
                    </p:nvSpPr>
                    <p:spPr>
                      <a:xfrm rot="18809048">
                        <a:off x="5396775" y="5734639"/>
                        <a:ext cx="1079142" cy="369332"/>
                      </a:xfrm>
                      <a:prstGeom prst="rect">
                        <a:avLst/>
                      </a:prstGeom>
                      <a:noFill/>
                    </p:spPr>
                    <p:txBody>
                      <a:bodyPr wrap="none" rtlCol="0">
                        <a:spAutoFit/>
                      </a:bodyPr>
                      <a:lstStyle/>
                      <a:p>
                        <a:r>
                          <a:rPr lang="pt-BR" b="1" dirty="0" smtClean="0"/>
                          <a:t>0.90-1.00</a:t>
                        </a:r>
                        <a:endParaRPr lang="pt-BR" b="1" dirty="0"/>
                      </a:p>
                    </p:txBody>
                  </p:sp>
                </p:grpSp>
                <p:sp>
                  <p:nvSpPr>
                    <p:cNvPr id="53" name="CaixaDeTexto 52"/>
                    <p:cNvSpPr txBox="1"/>
                    <p:nvPr/>
                  </p:nvSpPr>
                  <p:spPr>
                    <a:xfrm>
                      <a:off x="3044915" y="6237312"/>
                      <a:ext cx="2902526" cy="523220"/>
                    </a:xfrm>
                    <a:prstGeom prst="rect">
                      <a:avLst/>
                    </a:prstGeom>
                    <a:noFill/>
                  </p:spPr>
                  <p:txBody>
                    <a:bodyPr wrap="none" rtlCol="0">
                      <a:spAutoFit/>
                    </a:bodyPr>
                    <a:lstStyle/>
                    <a:p>
                      <a:r>
                        <a:rPr lang="pt-BR" sz="2800" b="1" dirty="0" err="1" smtClean="0"/>
                        <a:t>Allele</a:t>
                      </a:r>
                      <a:r>
                        <a:rPr lang="pt-BR" sz="2800" b="1" dirty="0" smtClean="0"/>
                        <a:t> </a:t>
                      </a:r>
                      <a:r>
                        <a:rPr lang="pt-BR" sz="2800" b="1" dirty="0" err="1" smtClean="0"/>
                        <a:t>Frequencies</a:t>
                      </a:r>
                      <a:endParaRPr lang="pt-BR" sz="2800" b="1" dirty="0"/>
                    </a:p>
                  </p:txBody>
                </p:sp>
              </p:grpSp>
            </p:grpSp>
            <p:sp>
              <p:nvSpPr>
                <p:cNvPr id="56" name="CaixaDeTexto 55"/>
                <p:cNvSpPr txBox="1"/>
                <p:nvPr/>
              </p:nvSpPr>
              <p:spPr>
                <a:xfrm>
                  <a:off x="1331640" y="116632"/>
                  <a:ext cx="6535960" cy="523220"/>
                </a:xfrm>
                <a:prstGeom prst="rect">
                  <a:avLst/>
                </a:prstGeom>
                <a:noFill/>
              </p:spPr>
              <p:txBody>
                <a:bodyPr wrap="square" rtlCol="0">
                  <a:spAutoFit/>
                </a:bodyPr>
                <a:lstStyle/>
                <a:p>
                  <a:r>
                    <a:rPr lang="pt-BR" sz="2800" b="1" dirty="0" smtClean="0"/>
                    <a:t>Non-</a:t>
                  </a:r>
                  <a:r>
                    <a:rPr lang="pt-BR" sz="2800" b="1" dirty="0" err="1" smtClean="0"/>
                    <a:t>Reference</a:t>
                  </a:r>
                  <a:r>
                    <a:rPr lang="pt-BR" sz="2800" b="1" dirty="0" smtClean="0"/>
                    <a:t> </a:t>
                  </a:r>
                  <a:r>
                    <a:rPr lang="pt-BR" sz="2800" b="1" dirty="0" err="1" smtClean="0"/>
                    <a:t>Allele</a:t>
                  </a:r>
                  <a:r>
                    <a:rPr lang="pt-BR" sz="2800" b="1" dirty="0" smtClean="0"/>
                    <a:t> </a:t>
                  </a:r>
                  <a:r>
                    <a:rPr lang="pt-BR" sz="2800" b="1" dirty="0" err="1" smtClean="0"/>
                    <a:t>Frequency</a:t>
                  </a:r>
                  <a:r>
                    <a:rPr lang="pt-BR" sz="2800" b="1" dirty="0" smtClean="0"/>
                    <a:t> Spectrum</a:t>
                  </a:r>
                  <a:endParaRPr lang="pt-BR" sz="2800" b="1" dirty="0"/>
                </a:p>
              </p:txBody>
            </p:sp>
          </p:grpSp>
          <p:pic>
            <p:nvPicPr>
              <p:cNvPr id="5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61720" y="908720"/>
                <a:ext cx="2014736" cy="1465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sp>
        <p:nvSpPr>
          <p:cNvPr id="60" name="CaixaDeTexto 59"/>
          <p:cNvSpPr txBox="1"/>
          <p:nvPr/>
        </p:nvSpPr>
        <p:spPr>
          <a:xfrm rot="19341661">
            <a:off x="5256366" y="3805987"/>
            <a:ext cx="406710" cy="338554"/>
          </a:xfrm>
          <a:prstGeom prst="rect">
            <a:avLst/>
          </a:prstGeom>
          <a:noFill/>
        </p:spPr>
        <p:txBody>
          <a:bodyPr wrap="square" rtlCol="0">
            <a:spAutoFit/>
          </a:bodyPr>
          <a:lstStyle/>
          <a:p>
            <a:r>
              <a:rPr lang="pt-BR" sz="1600" dirty="0" smtClean="0"/>
              <a:t>2</a:t>
            </a:r>
            <a:endParaRPr lang="pt-BR" sz="1600" dirty="0"/>
          </a:p>
        </p:txBody>
      </p:sp>
      <p:sp>
        <p:nvSpPr>
          <p:cNvPr id="61" name="CaixaDeTexto 60"/>
          <p:cNvSpPr txBox="1"/>
          <p:nvPr/>
        </p:nvSpPr>
        <p:spPr>
          <a:xfrm rot="19341661">
            <a:off x="6361244" y="3805987"/>
            <a:ext cx="406710" cy="338554"/>
          </a:xfrm>
          <a:prstGeom prst="rect">
            <a:avLst/>
          </a:prstGeom>
          <a:noFill/>
        </p:spPr>
        <p:txBody>
          <a:bodyPr wrap="square" rtlCol="0">
            <a:spAutoFit/>
          </a:bodyPr>
          <a:lstStyle/>
          <a:p>
            <a:r>
              <a:rPr lang="pt-BR" sz="1600" dirty="0"/>
              <a:t>0</a:t>
            </a:r>
          </a:p>
        </p:txBody>
      </p:sp>
      <p:sp>
        <p:nvSpPr>
          <p:cNvPr id="78" name="CaixaDeTexto 77"/>
          <p:cNvSpPr txBox="1"/>
          <p:nvPr/>
        </p:nvSpPr>
        <p:spPr>
          <a:xfrm rot="19341661">
            <a:off x="5425140" y="3793579"/>
            <a:ext cx="406710" cy="338554"/>
          </a:xfrm>
          <a:prstGeom prst="rect">
            <a:avLst/>
          </a:prstGeom>
          <a:noFill/>
        </p:spPr>
        <p:txBody>
          <a:bodyPr wrap="square" rtlCol="0">
            <a:spAutoFit/>
          </a:bodyPr>
          <a:lstStyle/>
          <a:p>
            <a:r>
              <a:rPr lang="pt-BR" sz="1600" dirty="0" smtClean="0"/>
              <a:t>2</a:t>
            </a:r>
            <a:endParaRPr lang="pt-BR" sz="1600" dirty="0"/>
          </a:p>
        </p:txBody>
      </p:sp>
      <p:sp>
        <p:nvSpPr>
          <p:cNvPr id="79" name="CaixaDeTexto 78"/>
          <p:cNvSpPr txBox="1"/>
          <p:nvPr/>
        </p:nvSpPr>
        <p:spPr>
          <a:xfrm rot="19341661">
            <a:off x="6552510" y="3805987"/>
            <a:ext cx="406710" cy="338554"/>
          </a:xfrm>
          <a:prstGeom prst="rect">
            <a:avLst/>
          </a:prstGeom>
          <a:noFill/>
        </p:spPr>
        <p:txBody>
          <a:bodyPr wrap="square" rtlCol="0">
            <a:spAutoFit/>
          </a:bodyPr>
          <a:lstStyle/>
          <a:p>
            <a:r>
              <a:rPr lang="pt-BR" sz="1600" dirty="0"/>
              <a:t>0</a:t>
            </a:r>
          </a:p>
        </p:txBody>
      </p:sp>
    </p:spTree>
    <p:extLst>
      <p:ext uri="{BB962C8B-B14F-4D97-AF65-F5344CB8AC3E}">
        <p14:creationId xmlns:p14="http://schemas.microsoft.com/office/powerpoint/2010/main" val="2202296656"/>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31640" y="99721"/>
            <a:ext cx="6252340" cy="6641651"/>
          </a:xfrm>
          <a:prstGeom prst="rect">
            <a:avLst/>
          </a:prstGeom>
        </p:spPr>
      </p:pic>
      <p:sp>
        <p:nvSpPr>
          <p:cNvPr id="3" name="CaixaDeTexto 2"/>
          <p:cNvSpPr txBox="1"/>
          <p:nvPr/>
        </p:nvSpPr>
        <p:spPr>
          <a:xfrm>
            <a:off x="6811052" y="3861048"/>
            <a:ext cx="496650" cy="338554"/>
          </a:xfrm>
          <a:prstGeom prst="rect">
            <a:avLst/>
          </a:prstGeom>
          <a:noFill/>
        </p:spPr>
        <p:txBody>
          <a:bodyPr wrap="none" rtlCol="0">
            <a:spAutoFit/>
          </a:bodyPr>
          <a:lstStyle/>
          <a:p>
            <a:r>
              <a:rPr lang="pt-BR" sz="1600" b="1" dirty="0" smtClean="0"/>
              <a:t>121</a:t>
            </a:r>
            <a:endParaRPr lang="pt-BR" b="1" dirty="0"/>
          </a:p>
        </p:txBody>
      </p:sp>
      <p:sp>
        <p:nvSpPr>
          <p:cNvPr id="4" name="CaixaDeTexto 3"/>
          <p:cNvSpPr txBox="1"/>
          <p:nvPr/>
        </p:nvSpPr>
        <p:spPr>
          <a:xfrm>
            <a:off x="6228184" y="3861048"/>
            <a:ext cx="496650" cy="338554"/>
          </a:xfrm>
          <a:prstGeom prst="rect">
            <a:avLst/>
          </a:prstGeom>
          <a:noFill/>
        </p:spPr>
        <p:txBody>
          <a:bodyPr wrap="none" rtlCol="0">
            <a:spAutoFit/>
          </a:bodyPr>
          <a:lstStyle/>
          <a:p>
            <a:r>
              <a:rPr lang="pt-BR" sz="1600" b="1" dirty="0" smtClean="0"/>
              <a:t>268</a:t>
            </a:r>
            <a:endParaRPr lang="pt-BR" b="1" dirty="0"/>
          </a:p>
        </p:txBody>
      </p:sp>
      <p:sp>
        <p:nvSpPr>
          <p:cNvPr id="6" name="CaixaDeTexto 5"/>
          <p:cNvSpPr txBox="1"/>
          <p:nvPr/>
        </p:nvSpPr>
        <p:spPr>
          <a:xfrm>
            <a:off x="5724128" y="3810526"/>
            <a:ext cx="496650" cy="338554"/>
          </a:xfrm>
          <a:prstGeom prst="rect">
            <a:avLst/>
          </a:prstGeom>
          <a:noFill/>
        </p:spPr>
        <p:txBody>
          <a:bodyPr wrap="none" rtlCol="0">
            <a:spAutoFit/>
          </a:bodyPr>
          <a:lstStyle/>
          <a:p>
            <a:r>
              <a:rPr lang="pt-BR" sz="1600" b="1" dirty="0" smtClean="0"/>
              <a:t>983</a:t>
            </a:r>
            <a:endParaRPr lang="pt-BR" b="1" dirty="0"/>
          </a:p>
        </p:txBody>
      </p:sp>
      <p:sp>
        <p:nvSpPr>
          <p:cNvPr id="7" name="CaixaDeTexto 6"/>
          <p:cNvSpPr txBox="1"/>
          <p:nvPr/>
        </p:nvSpPr>
        <p:spPr>
          <a:xfrm>
            <a:off x="2555778" y="116632"/>
            <a:ext cx="2351725" cy="523220"/>
          </a:xfrm>
          <a:prstGeom prst="rect">
            <a:avLst/>
          </a:prstGeom>
          <a:solidFill>
            <a:schemeClr val="bg1"/>
          </a:solidFill>
        </p:spPr>
        <p:txBody>
          <a:bodyPr wrap="none" rtlCol="0">
            <a:spAutoFit/>
          </a:bodyPr>
          <a:lstStyle/>
          <a:p>
            <a:r>
              <a:rPr lang="pt-BR" sz="2800" b="1" dirty="0" err="1" smtClean="0"/>
              <a:t>Non-reference</a:t>
            </a:r>
            <a:endParaRPr lang="pt-BR" sz="2800" b="1" dirty="0"/>
          </a:p>
        </p:txBody>
      </p:sp>
      <p:sp>
        <p:nvSpPr>
          <p:cNvPr id="8" name="Chave direita 7"/>
          <p:cNvSpPr/>
          <p:nvPr/>
        </p:nvSpPr>
        <p:spPr>
          <a:xfrm rot="19363007">
            <a:off x="6272703" y="1838714"/>
            <a:ext cx="370901" cy="2047159"/>
          </a:xfrm>
          <a:prstGeom prst="rightBrace">
            <a:avLst>
              <a:gd name="adj1" fmla="val 8333"/>
              <a:gd name="adj2" fmla="val 49912"/>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p>
        </p:txBody>
      </p:sp>
      <p:sp>
        <p:nvSpPr>
          <p:cNvPr id="9" name="CaixaDeTexto 8"/>
          <p:cNvSpPr txBox="1"/>
          <p:nvPr/>
        </p:nvSpPr>
        <p:spPr>
          <a:xfrm>
            <a:off x="7092282" y="908720"/>
            <a:ext cx="2088232" cy="3046988"/>
          </a:xfrm>
          <a:prstGeom prst="rect">
            <a:avLst/>
          </a:prstGeom>
          <a:noFill/>
        </p:spPr>
        <p:txBody>
          <a:bodyPr wrap="square" rtlCol="0">
            <a:spAutoFit/>
          </a:bodyPr>
          <a:lstStyle/>
          <a:p>
            <a:r>
              <a:rPr lang="pt-BR" sz="2400" b="1" dirty="0" smtClean="0">
                <a:solidFill>
                  <a:srgbClr val="FF0000"/>
                </a:solidFill>
              </a:rPr>
              <a:t>Are </a:t>
            </a:r>
            <a:r>
              <a:rPr lang="pt-BR" sz="2400" b="1" dirty="0" err="1" smtClean="0">
                <a:solidFill>
                  <a:srgbClr val="FF0000"/>
                </a:solidFill>
              </a:rPr>
              <a:t>these</a:t>
            </a:r>
            <a:r>
              <a:rPr lang="pt-BR" sz="2400" b="1" dirty="0" smtClean="0">
                <a:solidFill>
                  <a:srgbClr val="FF0000"/>
                </a:solidFill>
              </a:rPr>
              <a:t> </a:t>
            </a:r>
            <a:r>
              <a:rPr lang="pt-BR" sz="2400" b="1" dirty="0" err="1" smtClean="0">
                <a:solidFill>
                  <a:srgbClr val="FF0000"/>
                </a:solidFill>
              </a:rPr>
              <a:t>unknown</a:t>
            </a:r>
            <a:r>
              <a:rPr lang="pt-BR" sz="2400" b="1" dirty="0" smtClean="0">
                <a:solidFill>
                  <a:srgbClr val="FF0000"/>
                </a:solidFill>
              </a:rPr>
              <a:t> </a:t>
            </a:r>
            <a:r>
              <a:rPr lang="pt-BR" sz="2400" b="1" dirty="0" err="1" smtClean="0">
                <a:solidFill>
                  <a:srgbClr val="FF0000"/>
                </a:solidFill>
              </a:rPr>
              <a:t>common</a:t>
            </a:r>
            <a:r>
              <a:rPr lang="pt-BR" sz="2400" b="1" dirty="0" smtClean="0">
                <a:solidFill>
                  <a:srgbClr val="FF0000"/>
                </a:solidFill>
              </a:rPr>
              <a:t> </a:t>
            </a:r>
            <a:r>
              <a:rPr lang="pt-BR" sz="2400" b="1" dirty="0" err="1" smtClean="0">
                <a:solidFill>
                  <a:srgbClr val="FF0000"/>
                </a:solidFill>
              </a:rPr>
              <a:t>variants</a:t>
            </a:r>
            <a:r>
              <a:rPr lang="pt-BR" sz="2400" b="1" dirty="0" smtClean="0">
                <a:solidFill>
                  <a:srgbClr val="FF0000"/>
                </a:solidFill>
              </a:rPr>
              <a:t> in </a:t>
            </a:r>
            <a:r>
              <a:rPr lang="pt-BR" sz="2400" b="1" dirty="0" err="1" smtClean="0">
                <a:solidFill>
                  <a:srgbClr val="FF0000"/>
                </a:solidFill>
              </a:rPr>
              <a:t>East</a:t>
            </a:r>
            <a:r>
              <a:rPr lang="pt-BR" sz="2400" b="1" dirty="0" smtClean="0">
                <a:solidFill>
                  <a:srgbClr val="FF0000"/>
                </a:solidFill>
              </a:rPr>
              <a:t> </a:t>
            </a:r>
            <a:r>
              <a:rPr lang="pt-BR" sz="2400" b="1" dirty="0" err="1" smtClean="0">
                <a:solidFill>
                  <a:srgbClr val="FF0000"/>
                </a:solidFill>
              </a:rPr>
              <a:t>African</a:t>
            </a:r>
            <a:r>
              <a:rPr lang="pt-BR" sz="2400" b="1" dirty="0" smtClean="0">
                <a:solidFill>
                  <a:srgbClr val="FF0000"/>
                </a:solidFill>
              </a:rPr>
              <a:t>, </a:t>
            </a:r>
            <a:r>
              <a:rPr lang="pt-BR" sz="2400" b="1" dirty="0" err="1" smtClean="0">
                <a:solidFill>
                  <a:srgbClr val="FF0000"/>
                </a:solidFill>
              </a:rPr>
              <a:t>Native</a:t>
            </a:r>
            <a:r>
              <a:rPr lang="pt-BR" sz="2400" b="1" dirty="0" smtClean="0">
                <a:solidFill>
                  <a:srgbClr val="FF0000"/>
                </a:solidFill>
              </a:rPr>
              <a:t> </a:t>
            </a:r>
            <a:r>
              <a:rPr lang="pt-BR" sz="2400" b="1" dirty="0" err="1" smtClean="0">
                <a:solidFill>
                  <a:srgbClr val="FF0000"/>
                </a:solidFill>
              </a:rPr>
              <a:t>American</a:t>
            </a:r>
            <a:r>
              <a:rPr lang="pt-BR" sz="2400" b="1" dirty="0" smtClean="0">
                <a:solidFill>
                  <a:srgbClr val="FF0000"/>
                </a:solidFill>
              </a:rPr>
              <a:t> </a:t>
            </a:r>
            <a:r>
              <a:rPr lang="pt-BR" sz="2400" b="1" dirty="0" err="1" smtClean="0">
                <a:solidFill>
                  <a:srgbClr val="FF0000"/>
                </a:solidFill>
              </a:rPr>
              <a:t>populations</a:t>
            </a:r>
            <a:r>
              <a:rPr lang="pt-BR" sz="2400" b="1" dirty="0" smtClean="0">
                <a:solidFill>
                  <a:srgbClr val="FF0000"/>
                </a:solidFill>
              </a:rPr>
              <a:t>?</a:t>
            </a:r>
            <a:endParaRPr lang="pt-BR" sz="2400" b="1" dirty="0">
              <a:solidFill>
                <a:srgbClr val="FF0000"/>
              </a:solidFill>
            </a:endParaRPr>
          </a:p>
        </p:txBody>
      </p:sp>
    </p:spTree>
    <p:extLst>
      <p:ext uri="{BB962C8B-B14F-4D97-AF65-F5344CB8AC3E}">
        <p14:creationId xmlns:p14="http://schemas.microsoft.com/office/powerpoint/2010/main" val="3598144382"/>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0" y="1268764"/>
            <a:ext cx="9036496" cy="3108543"/>
          </a:xfrm>
          <a:prstGeom prst="rect">
            <a:avLst/>
          </a:prstGeom>
        </p:spPr>
        <p:txBody>
          <a:bodyPr wrap="square">
            <a:spAutoFit/>
          </a:bodyPr>
          <a:lstStyle/>
          <a:p>
            <a:pPr algn="ctr"/>
            <a:r>
              <a:rPr lang="pt-BR" sz="2800" b="1" dirty="0" smtClean="0"/>
              <a:t>EPIGEN Project </a:t>
            </a:r>
            <a:r>
              <a:rPr lang="pt-BR" sz="2800" b="1" dirty="0" err="1" smtClean="0"/>
              <a:t>Board</a:t>
            </a:r>
            <a:endParaRPr lang="pt-BR" sz="2800" b="1" dirty="0" smtClean="0"/>
          </a:p>
          <a:p>
            <a:pPr algn="ctr"/>
            <a:r>
              <a:rPr lang="pt-BR" sz="2800" b="1" dirty="0" smtClean="0"/>
              <a:t> </a:t>
            </a:r>
          </a:p>
          <a:p>
            <a:pPr algn="ctr"/>
            <a:r>
              <a:rPr lang="pt-BR" sz="2800" b="1" u="sng" dirty="0" smtClean="0"/>
              <a:t>Maria Fernanda Lima-Costa</a:t>
            </a:r>
            <a:r>
              <a:rPr lang="pt-BR" sz="2800" b="1" dirty="0" smtClean="0"/>
              <a:t> (FIOCRUZ, MG), </a:t>
            </a:r>
            <a:r>
              <a:rPr lang="pt-BR" sz="2800" b="1" dirty="0" err="1" smtClean="0"/>
              <a:t>Bambui</a:t>
            </a:r>
            <a:r>
              <a:rPr lang="pt-BR" sz="2800" b="1" dirty="0" smtClean="0"/>
              <a:t> </a:t>
            </a:r>
            <a:r>
              <a:rPr lang="pt-BR" sz="2800" b="1" dirty="0" err="1" smtClean="0"/>
              <a:t>cohort</a:t>
            </a:r>
            <a:r>
              <a:rPr lang="pt-BR" sz="2800" b="1" dirty="0" smtClean="0"/>
              <a:t>, </a:t>
            </a:r>
          </a:p>
          <a:p>
            <a:pPr algn="ctr"/>
            <a:r>
              <a:rPr lang="pt-BR" sz="2800" b="1" dirty="0" smtClean="0"/>
              <a:t>Bernardo Lessa Horta (</a:t>
            </a:r>
            <a:r>
              <a:rPr lang="pt-BR" sz="2800" b="1" dirty="0" err="1" smtClean="0"/>
              <a:t>UFPel</a:t>
            </a:r>
            <a:r>
              <a:rPr lang="pt-BR" sz="2800" b="1" dirty="0" smtClean="0"/>
              <a:t>, RS), Pelotas </a:t>
            </a:r>
            <a:r>
              <a:rPr lang="pt-BR" sz="2800" b="1" dirty="0" err="1" smtClean="0"/>
              <a:t>cohort</a:t>
            </a:r>
            <a:endParaRPr lang="pt-BR" sz="2800" b="1" dirty="0" smtClean="0"/>
          </a:p>
          <a:p>
            <a:pPr algn="ctr"/>
            <a:r>
              <a:rPr lang="pt-BR" sz="2800" b="1" dirty="0" smtClean="0"/>
              <a:t>Mauricio Barreto (UFBA, BA), Salvador </a:t>
            </a:r>
            <a:r>
              <a:rPr lang="pt-BR" sz="2800" b="1" dirty="0" err="1" smtClean="0"/>
              <a:t>cohort</a:t>
            </a:r>
            <a:endParaRPr lang="pt-BR" sz="2800" b="1" dirty="0" smtClean="0"/>
          </a:p>
          <a:p>
            <a:pPr algn="ctr"/>
            <a:r>
              <a:rPr lang="pt-BR" sz="2800" b="1" dirty="0" smtClean="0"/>
              <a:t>Alexandre Costa Pereira (INCOR-USP, SP)</a:t>
            </a:r>
          </a:p>
          <a:p>
            <a:pPr algn="ctr"/>
            <a:r>
              <a:rPr lang="pt-BR" sz="2800" b="1" dirty="0" smtClean="0"/>
              <a:t>Eduardo </a:t>
            </a:r>
            <a:r>
              <a:rPr lang="pt-BR" sz="2800" b="1" dirty="0" err="1" smtClean="0"/>
              <a:t>Tarazona</a:t>
            </a:r>
            <a:r>
              <a:rPr lang="pt-BR" sz="2800" b="1" dirty="0" smtClean="0"/>
              <a:t> Santos (UFMG, MG)</a:t>
            </a:r>
            <a:endParaRPr lang="pt-BR" sz="2800" b="1" dirty="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467544" y="332660"/>
            <a:ext cx="4790494" cy="461665"/>
          </a:xfrm>
          <a:prstGeom prst="rect">
            <a:avLst/>
          </a:prstGeom>
          <a:noFill/>
        </p:spPr>
        <p:txBody>
          <a:bodyPr wrap="none" rtlCol="0">
            <a:spAutoFit/>
          </a:bodyPr>
          <a:lstStyle/>
          <a:p>
            <a:r>
              <a:rPr lang="pt-BR" sz="2400" b="1" dirty="0" smtClean="0"/>
              <a:t>EPIGEN GENOMIC ANALYSIS GROUP</a:t>
            </a:r>
            <a:endParaRPr lang="pt-BR" sz="2400" b="1" dirty="0"/>
          </a:p>
        </p:txBody>
      </p:sp>
      <p:pic>
        <p:nvPicPr>
          <p:cNvPr id="3" name="Imagem 2" descr="maira.jpg"/>
          <p:cNvPicPr>
            <a:picLocks noChangeAspect="1"/>
          </p:cNvPicPr>
          <p:nvPr/>
        </p:nvPicPr>
        <p:blipFill>
          <a:blip r:embed="rId2" cstate="print"/>
          <a:stretch>
            <a:fillRect/>
          </a:stretch>
        </p:blipFill>
        <p:spPr>
          <a:xfrm>
            <a:off x="683568" y="1217691"/>
            <a:ext cx="952500" cy="1419225"/>
          </a:xfrm>
          <a:prstGeom prst="rect">
            <a:avLst/>
          </a:prstGeom>
        </p:spPr>
      </p:pic>
      <p:sp>
        <p:nvSpPr>
          <p:cNvPr id="4" name="CaixaDeTexto 3"/>
          <p:cNvSpPr txBox="1"/>
          <p:nvPr/>
        </p:nvSpPr>
        <p:spPr>
          <a:xfrm>
            <a:off x="1763689" y="1556796"/>
            <a:ext cx="2052402" cy="646331"/>
          </a:xfrm>
          <a:prstGeom prst="rect">
            <a:avLst/>
          </a:prstGeom>
          <a:noFill/>
        </p:spPr>
        <p:txBody>
          <a:bodyPr wrap="none" rtlCol="0">
            <a:spAutoFit/>
          </a:bodyPr>
          <a:lstStyle/>
          <a:p>
            <a:r>
              <a:rPr lang="pt-BR" b="1" dirty="0" smtClean="0"/>
              <a:t>MAIRA RODRIGUES</a:t>
            </a:r>
          </a:p>
          <a:p>
            <a:r>
              <a:rPr lang="pt-BR" b="1" dirty="0" smtClean="0"/>
              <a:t>(BIOINFORMATICS)</a:t>
            </a:r>
          </a:p>
        </p:txBody>
      </p:sp>
      <p:pic>
        <p:nvPicPr>
          <p:cNvPr id="5" name="Imagem 4" descr="wagner.jpg"/>
          <p:cNvPicPr>
            <a:picLocks noChangeAspect="1"/>
          </p:cNvPicPr>
          <p:nvPr/>
        </p:nvPicPr>
        <p:blipFill>
          <a:blip r:embed="rId3" cstate="print"/>
          <a:stretch>
            <a:fillRect/>
          </a:stretch>
        </p:blipFill>
        <p:spPr>
          <a:xfrm>
            <a:off x="683568" y="2667372"/>
            <a:ext cx="952500" cy="1409700"/>
          </a:xfrm>
          <a:prstGeom prst="rect">
            <a:avLst/>
          </a:prstGeom>
        </p:spPr>
      </p:pic>
      <p:sp>
        <p:nvSpPr>
          <p:cNvPr id="6" name="CaixaDeTexto 5"/>
          <p:cNvSpPr txBox="1"/>
          <p:nvPr/>
        </p:nvSpPr>
        <p:spPr>
          <a:xfrm>
            <a:off x="1763689" y="2996956"/>
            <a:ext cx="2821881" cy="646331"/>
          </a:xfrm>
          <a:prstGeom prst="rect">
            <a:avLst/>
          </a:prstGeom>
          <a:noFill/>
        </p:spPr>
        <p:txBody>
          <a:bodyPr wrap="none" rtlCol="0">
            <a:spAutoFit/>
          </a:bodyPr>
          <a:lstStyle/>
          <a:p>
            <a:r>
              <a:rPr lang="pt-BR" b="1" dirty="0" smtClean="0"/>
              <a:t>WAGNER MAGALHÃES</a:t>
            </a:r>
          </a:p>
          <a:p>
            <a:r>
              <a:rPr lang="pt-BR" b="1" dirty="0" smtClean="0"/>
              <a:t>HAPLOTYPES/INPUTATION)</a:t>
            </a:r>
            <a:endParaRPr lang="pt-BR" b="1" dirty="0"/>
          </a:p>
        </p:txBody>
      </p:sp>
      <p:pic>
        <p:nvPicPr>
          <p:cNvPr id="7" name="Imagem 6" descr="ferdi.jpg"/>
          <p:cNvPicPr>
            <a:picLocks noChangeAspect="1"/>
          </p:cNvPicPr>
          <p:nvPr/>
        </p:nvPicPr>
        <p:blipFill>
          <a:blip r:embed="rId4" cstate="print"/>
          <a:stretch>
            <a:fillRect/>
          </a:stretch>
        </p:blipFill>
        <p:spPr>
          <a:xfrm>
            <a:off x="676697" y="4098011"/>
            <a:ext cx="942975" cy="1419225"/>
          </a:xfrm>
          <a:prstGeom prst="rect">
            <a:avLst/>
          </a:prstGeom>
        </p:spPr>
      </p:pic>
      <p:sp>
        <p:nvSpPr>
          <p:cNvPr id="8" name="CaixaDeTexto 7"/>
          <p:cNvSpPr txBox="1"/>
          <p:nvPr/>
        </p:nvSpPr>
        <p:spPr>
          <a:xfrm>
            <a:off x="1732760" y="4509124"/>
            <a:ext cx="2788406" cy="646331"/>
          </a:xfrm>
          <a:prstGeom prst="rect">
            <a:avLst/>
          </a:prstGeom>
          <a:noFill/>
        </p:spPr>
        <p:txBody>
          <a:bodyPr wrap="none" rtlCol="0">
            <a:spAutoFit/>
          </a:bodyPr>
          <a:lstStyle/>
          <a:p>
            <a:r>
              <a:rPr lang="pt-BR" b="1" dirty="0" smtClean="0"/>
              <a:t>FERNANDA KEHDY</a:t>
            </a:r>
          </a:p>
          <a:p>
            <a:r>
              <a:rPr lang="pt-BR" b="1" dirty="0" smtClean="0"/>
              <a:t>(POPULATION STRUCTURE)</a:t>
            </a:r>
            <a:endParaRPr lang="pt-BR" b="1" dirty="0"/>
          </a:p>
        </p:txBody>
      </p:sp>
      <p:pic>
        <p:nvPicPr>
          <p:cNvPr id="9" name="Imagem 8" descr="ALEXANDRE.jpg"/>
          <p:cNvPicPr>
            <a:picLocks noChangeAspect="1"/>
          </p:cNvPicPr>
          <p:nvPr/>
        </p:nvPicPr>
        <p:blipFill>
          <a:blip r:embed="rId5" cstate="print"/>
          <a:stretch>
            <a:fillRect/>
          </a:stretch>
        </p:blipFill>
        <p:spPr>
          <a:xfrm>
            <a:off x="5508106" y="44626"/>
            <a:ext cx="2448272" cy="1632181"/>
          </a:xfrm>
          <a:prstGeom prst="rect">
            <a:avLst/>
          </a:prstGeom>
        </p:spPr>
      </p:pic>
      <p:sp>
        <p:nvSpPr>
          <p:cNvPr id="10" name="CaixaDeTexto 9"/>
          <p:cNvSpPr txBox="1"/>
          <p:nvPr/>
        </p:nvSpPr>
        <p:spPr>
          <a:xfrm>
            <a:off x="5295652" y="1772816"/>
            <a:ext cx="2903359" cy="369332"/>
          </a:xfrm>
          <a:prstGeom prst="rect">
            <a:avLst/>
          </a:prstGeom>
          <a:noFill/>
        </p:spPr>
        <p:txBody>
          <a:bodyPr wrap="none" rtlCol="0">
            <a:spAutoFit/>
          </a:bodyPr>
          <a:lstStyle/>
          <a:p>
            <a:r>
              <a:rPr lang="pt-BR" b="1" dirty="0" smtClean="0"/>
              <a:t>ALEXANDRE COSTA PEREIRA</a:t>
            </a:r>
            <a:endParaRPr lang="pt-BR" b="1" dirty="0"/>
          </a:p>
        </p:txBody>
      </p:sp>
      <p:sp>
        <p:nvSpPr>
          <p:cNvPr id="11" name="CaixaDeTexto 10"/>
          <p:cNvSpPr txBox="1"/>
          <p:nvPr/>
        </p:nvSpPr>
        <p:spPr>
          <a:xfrm>
            <a:off x="5714530" y="2708924"/>
            <a:ext cx="2178188" cy="646331"/>
          </a:xfrm>
          <a:prstGeom prst="rect">
            <a:avLst/>
          </a:prstGeom>
          <a:noFill/>
        </p:spPr>
        <p:txBody>
          <a:bodyPr wrap="none" rtlCol="0">
            <a:spAutoFit/>
          </a:bodyPr>
          <a:lstStyle/>
          <a:p>
            <a:pPr algn="ctr"/>
            <a:r>
              <a:rPr lang="pt-BR" b="1" dirty="0" smtClean="0"/>
              <a:t>ANDREA HORIMOTO</a:t>
            </a:r>
          </a:p>
          <a:p>
            <a:pPr algn="ctr"/>
            <a:r>
              <a:rPr lang="pt-BR" b="1" dirty="0" smtClean="0"/>
              <a:t>(INCOR)</a:t>
            </a:r>
            <a:endParaRPr lang="pt-BR" b="1" dirty="0"/>
          </a:p>
        </p:txBody>
      </p:sp>
      <p:sp>
        <p:nvSpPr>
          <p:cNvPr id="13" name="CaixaDeTexto 12"/>
          <p:cNvSpPr txBox="1"/>
          <p:nvPr/>
        </p:nvSpPr>
        <p:spPr>
          <a:xfrm>
            <a:off x="1907704" y="692699"/>
            <a:ext cx="991978" cy="461665"/>
          </a:xfrm>
          <a:prstGeom prst="rect">
            <a:avLst/>
          </a:prstGeom>
          <a:noFill/>
        </p:spPr>
        <p:txBody>
          <a:bodyPr wrap="none" rtlCol="0">
            <a:spAutoFit/>
          </a:bodyPr>
          <a:lstStyle/>
          <a:p>
            <a:r>
              <a:rPr lang="pt-BR" sz="2400" b="1" dirty="0" smtClean="0"/>
              <a:t>UFMG</a:t>
            </a:r>
            <a:endParaRPr lang="pt-BR" sz="2400" b="1" dirty="0"/>
          </a:p>
        </p:txBody>
      </p:sp>
      <p:sp>
        <p:nvSpPr>
          <p:cNvPr id="14" name="CaixaDeTexto 13"/>
          <p:cNvSpPr txBox="1"/>
          <p:nvPr/>
        </p:nvSpPr>
        <p:spPr>
          <a:xfrm>
            <a:off x="1084111" y="5949280"/>
            <a:ext cx="6956239" cy="369332"/>
          </a:xfrm>
          <a:prstGeom prst="rect">
            <a:avLst/>
          </a:prstGeom>
          <a:noFill/>
        </p:spPr>
        <p:txBody>
          <a:bodyPr wrap="none" rtlCol="0">
            <a:spAutoFit/>
          </a:bodyPr>
          <a:lstStyle/>
          <a:p>
            <a:r>
              <a:rPr lang="pt-BR" b="1" dirty="0" smtClean="0"/>
              <a:t>COMPUTATIONAL SUPPORT: CEBIO – </a:t>
            </a:r>
            <a:r>
              <a:rPr lang="pt-BR" b="1" dirty="0" err="1" smtClean="0"/>
              <a:t>CPqRR</a:t>
            </a:r>
            <a:r>
              <a:rPr lang="pt-BR" b="1" dirty="0" smtClean="0"/>
              <a:t>, SINAPAD (UFMG, UFRGS)</a:t>
            </a:r>
            <a:endParaRPr lang="pt-BR" b="1" dirty="0"/>
          </a:p>
        </p:txBody>
      </p:sp>
      <p:pic>
        <p:nvPicPr>
          <p:cNvPr id="15" name="Imagem 14" descr="andrea.jpg"/>
          <p:cNvPicPr>
            <a:picLocks noChangeAspect="1"/>
          </p:cNvPicPr>
          <p:nvPr/>
        </p:nvPicPr>
        <p:blipFill>
          <a:blip r:embed="rId6" cstate="print"/>
          <a:stretch>
            <a:fillRect/>
          </a:stretch>
        </p:blipFill>
        <p:spPr>
          <a:xfrm>
            <a:off x="6156177" y="3356992"/>
            <a:ext cx="1224136" cy="122413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6630" y="-1539552"/>
            <a:ext cx="10417157" cy="7812868"/>
          </a:xfrm>
          <a:prstGeom prst="rect">
            <a:avLst/>
          </a:prstGeom>
        </p:spPr>
      </p:pic>
      <p:sp>
        <p:nvSpPr>
          <p:cNvPr id="4" name="CaixaDeTexto 3"/>
          <p:cNvSpPr txBox="1"/>
          <p:nvPr/>
        </p:nvSpPr>
        <p:spPr>
          <a:xfrm>
            <a:off x="971602" y="169476"/>
            <a:ext cx="8124765" cy="523220"/>
          </a:xfrm>
          <a:prstGeom prst="rect">
            <a:avLst/>
          </a:prstGeom>
          <a:solidFill>
            <a:schemeClr val="bg1">
              <a:lumMod val="85000"/>
            </a:schemeClr>
          </a:solidFill>
          <a:ln>
            <a:solidFill>
              <a:schemeClr val="bg1">
                <a:lumMod val="85000"/>
              </a:schemeClr>
            </a:solidFill>
          </a:ln>
        </p:spPr>
        <p:txBody>
          <a:bodyPr wrap="none" rtlCol="0">
            <a:spAutoFit/>
          </a:bodyPr>
          <a:lstStyle/>
          <a:p>
            <a:r>
              <a:rPr lang="pt-BR" sz="2800" b="1" dirty="0" smtClean="0"/>
              <a:t>LABORATORY OF HUMAN GENETIC DIVERSITY, UFMG</a:t>
            </a:r>
            <a:endParaRPr lang="pt-BR" sz="2800" b="1" dirty="0"/>
          </a:p>
        </p:txBody>
      </p:sp>
      <p:pic>
        <p:nvPicPr>
          <p:cNvPr id="6" name="Imagem 5" descr="funding.jpg"/>
          <p:cNvPicPr>
            <a:picLocks noChangeAspect="1"/>
          </p:cNvPicPr>
          <p:nvPr/>
        </p:nvPicPr>
        <p:blipFill>
          <a:blip r:embed="rId3" cstate="print"/>
          <a:stretch>
            <a:fillRect/>
          </a:stretch>
        </p:blipFill>
        <p:spPr>
          <a:xfrm>
            <a:off x="107504" y="5949284"/>
            <a:ext cx="6781800" cy="828675"/>
          </a:xfrm>
          <a:prstGeom prst="rect">
            <a:avLst/>
          </a:prstGeom>
        </p:spPr>
      </p:pic>
      <p:pic>
        <p:nvPicPr>
          <p:cNvPr id="7" name="Imagem 6" descr="logoGenetica.png"/>
          <p:cNvPicPr>
            <a:picLocks noChangeAspect="1"/>
          </p:cNvPicPr>
          <p:nvPr/>
        </p:nvPicPr>
        <p:blipFill>
          <a:blip r:embed="rId4" cstate="print"/>
          <a:stretch>
            <a:fillRect/>
          </a:stretch>
        </p:blipFill>
        <p:spPr>
          <a:xfrm>
            <a:off x="7164289" y="5641043"/>
            <a:ext cx="936104" cy="1174546"/>
          </a:xfrm>
          <a:prstGeom prst="rect">
            <a:avLst/>
          </a:prstGeom>
        </p:spPr>
      </p:pic>
      <p:pic>
        <p:nvPicPr>
          <p:cNvPr id="8" name="Imagem 7" descr="logoBioinformatica.png"/>
          <p:cNvPicPr>
            <a:picLocks noChangeAspect="1"/>
          </p:cNvPicPr>
          <p:nvPr/>
        </p:nvPicPr>
        <p:blipFill>
          <a:blip r:embed="rId5" cstate="print"/>
          <a:stretch>
            <a:fillRect/>
          </a:stretch>
        </p:blipFill>
        <p:spPr>
          <a:xfrm>
            <a:off x="8460434" y="6241876"/>
            <a:ext cx="5019675" cy="571500"/>
          </a:xfrm>
          <a:prstGeom prst="rect">
            <a:avLst/>
          </a:prstGeom>
        </p:spPr>
      </p:pic>
      <p:sp>
        <p:nvSpPr>
          <p:cNvPr id="9" name="CaixaDeTexto 8"/>
          <p:cNvSpPr txBox="1"/>
          <p:nvPr/>
        </p:nvSpPr>
        <p:spPr>
          <a:xfrm>
            <a:off x="8316108" y="5589244"/>
            <a:ext cx="798378" cy="646331"/>
          </a:xfrm>
          <a:prstGeom prst="rect">
            <a:avLst/>
          </a:prstGeom>
          <a:noFill/>
        </p:spPr>
        <p:txBody>
          <a:bodyPr wrap="none" rtlCol="0">
            <a:spAutoFit/>
          </a:bodyPr>
          <a:lstStyle/>
          <a:p>
            <a:r>
              <a:rPr lang="pt-BR" dirty="0" err="1" smtClean="0"/>
              <a:t>Bionfo</a:t>
            </a:r>
            <a:endParaRPr lang="pt-BR" dirty="0" smtClean="0"/>
          </a:p>
          <a:p>
            <a:r>
              <a:rPr lang="pt-BR" dirty="0" smtClean="0"/>
              <a:t>UFMG</a:t>
            </a:r>
            <a:endParaRPr lang="pt-BR" dirty="0"/>
          </a:p>
        </p:txBody>
      </p:sp>
    </p:spTree>
    <p:extLst>
      <p:ext uri="{BB962C8B-B14F-4D97-AF65-F5344CB8AC3E}">
        <p14:creationId xmlns:p14="http://schemas.microsoft.com/office/powerpoint/2010/main" val="1770975127"/>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dirty="0" smtClean="0">
                <a:ea typeface="+mj-ea"/>
              </a:rPr>
              <a:t>Levels of ancestry</a:t>
            </a:r>
            <a:br>
              <a:rPr lang="en-US" dirty="0" smtClean="0">
                <a:ea typeface="+mj-ea"/>
              </a:rPr>
            </a:br>
            <a:endParaRPr lang="en-US" dirty="0">
              <a:ea typeface="+mj-ea"/>
            </a:endParaRPr>
          </a:p>
        </p:txBody>
      </p:sp>
      <p:sp>
        <p:nvSpPr>
          <p:cNvPr id="24578" name="TextBox 39"/>
          <p:cNvSpPr txBox="1">
            <a:spLocks noChangeArrowheads="1"/>
          </p:cNvSpPr>
          <p:nvPr/>
        </p:nvSpPr>
        <p:spPr bwMode="auto">
          <a:xfrm>
            <a:off x="381000" y="6262688"/>
            <a:ext cx="1447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fontAlgn="base" hangingPunct="1">
              <a:spcBef>
                <a:spcPct val="0"/>
              </a:spcBef>
              <a:spcAft>
                <a:spcPct val="0"/>
              </a:spcAft>
            </a:pPr>
            <a:r>
              <a:rPr lang="en-US" sz="1800" smtClean="0">
                <a:solidFill>
                  <a:prstClr val="black"/>
                </a:solidFill>
                <a:latin typeface="Calibri" panose="020F0502020204030204" pitchFamily="34" charset="0"/>
              </a:rPr>
              <a:t>African</a:t>
            </a:r>
          </a:p>
        </p:txBody>
      </p:sp>
      <p:sp>
        <p:nvSpPr>
          <p:cNvPr id="24579" name="TextBox 40"/>
          <p:cNvSpPr txBox="1">
            <a:spLocks noChangeArrowheads="1"/>
          </p:cNvSpPr>
          <p:nvPr/>
        </p:nvSpPr>
        <p:spPr bwMode="auto">
          <a:xfrm>
            <a:off x="2387602" y="6248400"/>
            <a:ext cx="13192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fontAlgn="base" hangingPunct="1">
              <a:spcBef>
                <a:spcPct val="0"/>
              </a:spcBef>
              <a:spcAft>
                <a:spcPct val="0"/>
              </a:spcAft>
            </a:pPr>
            <a:r>
              <a:rPr lang="en-US" sz="1800" smtClean="0">
                <a:solidFill>
                  <a:prstClr val="black"/>
                </a:solidFill>
                <a:latin typeface="Calibri" panose="020F0502020204030204" pitchFamily="34" charset="0"/>
              </a:rPr>
              <a:t>European</a:t>
            </a:r>
          </a:p>
        </p:txBody>
      </p:sp>
      <p:sp>
        <p:nvSpPr>
          <p:cNvPr id="24580" name="TextBox 41"/>
          <p:cNvSpPr txBox="1">
            <a:spLocks noChangeArrowheads="1"/>
          </p:cNvSpPr>
          <p:nvPr/>
        </p:nvSpPr>
        <p:spPr bwMode="auto">
          <a:xfrm>
            <a:off x="4102100" y="6135689"/>
            <a:ext cx="1447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fontAlgn="base" hangingPunct="1">
              <a:spcBef>
                <a:spcPct val="0"/>
              </a:spcBef>
              <a:spcAft>
                <a:spcPct val="0"/>
              </a:spcAft>
            </a:pPr>
            <a:r>
              <a:rPr lang="en-US" sz="1800" smtClean="0">
                <a:solidFill>
                  <a:prstClr val="black"/>
                </a:solidFill>
                <a:latin typeface="Calibri" panose="020F0502020204030204" pitchFamily="34" charset="0"/>
              </a:rPr>
              <a:t>Native American</a:t>
            </a:r>
          </a:p>
        </p:txBody>
      </p:sp>
      <p:sp>
        <p:nvSpPr>
          <p:cNvPr id="43" name="Rectangle 42"/>
          <p:cNvSpPr/>
          <p:nvPr/>
        </p:nvSpPr>
        <p:spPr>
          <a:xfrm>
            <a:off x="381000" y="6351588"/>
            <a:ext cx="228600" cy="228600"/>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44" name="Rectangle 43"/>
          <p:cNvSpPr/>
          <p:nvPr/>
        </p:nvSpPr>
        <p:spPr>
          <a:xfrm>
            <a:off x="2235200" y="6319838"/>
            <a:ext cx="228600" cy="228600"/>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45" name="Rectangle 44"/>
          <p:cNvSpPr/>
          <p:nvPr/>
        </p:nvSpPr>
        <p:spPr>
          <a:xfrm>
            <a:off x="3935413" y="6330950"/>
            <a:ext cx="228600" cy="2286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nvGrpSpPr>
          <p:cNvPr id="24584" name="Grupo 7"/>
          <p:cNvGrpSpPr>
            <a:grpSpLocks/>
          </p:cNvGrpSpPr>
          <p:nvPr/>
        </p:nvGrpSpPr>
        <p:grpSpPr bwMode="auto">
          <a:xfrm>
            <a:off x="339725" y="2466979"/>
            <a:ext cx="769938" cy="2119313"/>
            <a:chOff x="220054" y="1843213"/>
            <a:chExt cx="770546" cy="2119187"/>
          </a:xfrm>
        </p:grpSpPr>
        <p:sp>
          <p:nvSpPr>
            <p:cNvPr id="24754" name="CaixaDeTexto 2"/>
            <p:cNvSpPr txBox="1">
              <a:spLocks noChangeArrowheads="1"/>
            </p:cNvSpPr>
            <p:nvPr/>
          </p:nvSpPr>
          <p:spPr bwMode="auto">
            <a:xfrm>
              <a:off x="228600" y="1843213"/>
              <a:ext cx="762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1200" smtClean="0">
                  <a:solidFill>
                    <a:prstClr val="black"/>
                  </a:solidFill>
                </a:rPr>
                <a:t>Indiv 1</a:t>
              </a:r>
            </a:p>
          </p:txBody>
        </p:sp>
        <p:sp>
          <p:nvSpPr>
            <p:cNvPr id="24755" name="CaixaDeTexto 146"/>
            <p:cNvSpPr txBox="1">
              <a:spLocks noChangeArrowheads="1"/>
            </p:cNvSpPr>
            <p:nvPr/>
          </p:nvSpPr>
          <p:spPr bwMode="auto">
            <a:xfrm>
              <a:off x="228600" y="2300413"/>
              <a:ext cx="762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1200" smtClean="0">
                  <a:solidFill>
                    <a:prstClr val="black"/>
                  </a:solidFill>
                </a:rPr>
                <a:t>Indiv 2</a:t>
              </a:r>
            </a:p>
          </p:txBody>
        </p:sp>
        <p:sp>
          <p:nvSpPr>
            <p:cNvPr id="24756" name="CaixaDeTexto 147"/>
            <p:cNvSpPr txBox="1">
              <a:spLocks noChangeArrowheads="1"/>
            </p:cNvSpPr>
            <p:nvPr/>
          </p:nvSpPr>
          <p:spPr bwMode="auto">
            <a:xfrm>
              <a:off x="220054" y="2757613"/>
              <a:ext cx="762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1200" smtClean="0">
                  <a:solidFill>
                    <a:prstClr val="black"/>
                  </a:solidFill>
                </a:rPr>
                <a:t>Indiv 3</a:t>
              </a:r>
            </a:p>
          </p:txBody>
        </p:sp>
        <p:sp>
          <p:nvSpPr>
            <p:cNvPr id="24757" name="CaixaDeTexto 148"/>
            <p:cNvSpPr txBox="1">
              <a:spLocks noChangeArrowheads="1"/>
            </p:cNvSpPr>
            <p:nvPr/>
          </p:nvSpPr>
          <p:spPr bwMode="auto">
            <a:xfrm>
              <a:off x="228600" y="3214813"/>
              <a:ext cx="762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1200" smtClean="0">
                  <a:solidFill>
                    <a:prstClr val="black"/>
                  </a:solidFill>
                </a:rPr>
                <a:t>Indiv 4</a:t>
              </a:r>
            </a:p>
          </p:txBody>
        </p:sp>
        <p:sp>
          <p:nvSpPr>
            <p:cNvPr id="24758" name="CaixaDeTexto 178"/>
            <p:cNvSpPr txBox="1">
              <a:spLocks noChangeArrowheads="1"/>
            </p:cNvSpPr>
            <p:nvPr/>
          </p:nvSpPr>
          <p:spPr bwMode="auto">
            <a:xfrm>
              <a:off x="220054" y="3685401"/>
              <a:ext cx="762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1200" smtClean="0">
                  <a:solidFill>
                    <a:prstClr val="black"/>
                  </a:solidFill>
                </a:rPr>
                <a:t>Indiv 5</a:t>
              </a:r>
            </a:p>
          </p:txBody>
        </p:sp>
      </p:grpSp>
      <p:sp>
        <p:nvSpPr>
          <p:cNvPr id="24585" name="CaixaDeTexto 182"/>
          <p:cNvSpPr txBox="1">
            <a:spLocks noChangeArrowheads="1"/>
          </p:cNvSpPr>
          <p:nvPr/>
        </p:nvSpPr>
        <p:spPr bwMode="auto">
          <a:xfrm>
            <a:off x="1117600" y="1270000"/>
            <a:ext cx="2540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2000" b="1" smtClean="0">
                <a:solidFill>
                  <a:prstClr val="black"/>
                </a:solidFill>
              </a:rPr>
              <a:t>Individual ancestry</a:t>
            </a:r>
          </a:p>
        </p:txBody>
      </p:sp>
      <p:grpSp>
        <p:nvGrpSpPr>
          <p:cNvPr id="24586" name="Grupo 6"/>
          <p:cNvGrpSpPr>
            <a:grpSpLocks/>
          </p:cNvGrpSpPr>
          <p:nvPr/>
        </p:nvGrpSpPr>
        <p:grpSpPr bwMode="auto">
          <a:xfrm>
            <a:off x="1209677" y="2081213"/>
            <a:ext cx="1990725" cy="2514600"/>
            <a:chOff x="1143000" y="1524714"/>
            <a:chExt cx="1990460" cy="2513886"/>
          </a:xfrm>
        </p:grpSpPr>
        <p:sp>
          <p:nvSpPr>
            <p:cNvPr id="24736" name="CaixaDeTexto 183"/>
            <p:cNvSpPr txBox="1">
              <a:spLocks noChangeArrowheads="1"/>
            </p:cNvSpPr>
            <p:nvPr/>
          </p:nvSpPr>
          <p:spPr bwMode="auto">
            <a:xfrm>
              <a:off x="1143000" y="1524714"/>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1200" b="1" smtClean="0">
                  <a:solidFill>
                    <a:srgbClr val="0000CC"/>
                  </a:solidFill>
                </a:rPr>
                <a:t>AFR</a:t>
              </a:r>
            </a:p>
          </p:txBody>
        </p:sp>
        <p:sp>
          <p:nvSpPr>
            <p:cNvPr id="24737" name="CaixaDeTexto 184"/>
            <p:cNvSpPr txBox="1">
              <a:spLocks noChangeArrowheads="1"/>
            </p:cNvSpPr>
            <p:nvPr/>
          </p:nvSpPr>
          <p:spPr bwMode="auto">
            <a:xfrm>
              <a:off x="1866900" y="1524714"/>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1200" b="1" smtClean="0">
                  <a:solidFill>
                    <a:srgbClr val="FF3300"/>
                  </a:solidFill>
                </a:rPr>
                <a:t>EUR</a:t>
              </a:r>
            </a:p>
          </p:txBody>
        </p:sp>
        <p:sp>
          <p:nvSpPr>
            <p:cNvPr id="24738" name="CaixaDeTexto 185"/>
            <p:cNvSpPr txBox="1">
              <a:spLocks noChangeArrowheads="1"/>
            </p:cNvSpPr>
            <p:nvPr/>
          </p:nvSpPr>
          <p:spPr bwMode="auto">
            <a:xfrm>
              <a:off x="2590800" y="1524714"/>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1200" b="1" smtClean="0">
                  <a:solidFill>
                    <a:srgbClr val="00B050"/>
                  </a:solidFill>
                </a:rPr>
                <a:t>NAT</a:t>
              </a:r>
            </a:p>
          </p:txBody>
        </p:sp>
        <p:sp>
          <p:nvSpPr>
            <p:cNvPr id="24739" name="CaixaDeTexto 186"/>
            <p:cNvSpPr txBox="1">
              <a:spLocks noChangeArrowheads="1"/>
            </p:cNvSpPr>
            <p:nvPr/>
          </p:nvSpPr>
          <p:spPr bwMode="auto">
            <a:xfrm>
              <a:off x="1143000" y="1865861"/>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1200" b="1" smtClean="0">
                  <a:solidFill>
                    <a:srgbClr val="0000CC"/>
                  </a:solidFill>
                </a:rPr>
                <a:t>0.19</a:t>
              </a:r>
            </a:p>
          </p:txBody>
        </p:sp>
        <p:sp>
          <p:nvSpPr>
            <p:cNvPr id="24740" name="CaixaDeTexto 187"/>
            <p:cNvSpPr txBox="1">
              <a:spLocks noChangeArrowheads="1"/>
            </p:cNvSpPr>
            <p:nvPr/>
          </p:nvSpPr>
          <p:spPr bwMode="auto">
            <a:xfrm>
              <a:off x="1866900" y="1865861"/>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1200" b="1" smtClean="0">
                  <a:solidFill>
                    <a:srgbClr val="FF3300"/>
                  </a:solidFill>
                </a:rPr>
                <a:t>0.64</a:t>
              </a:r>
            </a:p>
          </p:txBody>
        </p:sp>
        <p:sp>
          <p:nvSpPr>
            <p:cNvPr id="24741" name="CaixaDeTexto 188"/>
            <p:cNvSpPr txBox="1">
              <a:spLocks noChangeArrowheads="1"/>
            </p:cNvSpPr>
            <p:nvPr/>
          </p:nvSpPr>
          <p:spPr bwMode="auto">
            <a:xfrm>
              <a:off x="2590800" y="1865861"/>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1200" b="1" smtClean="0">
                  <a:solidFill>
                    <a:srgbClr val="00B050"/>
                  </a:solidFill>
                </a:rPr>
                <a:t>0.17</a:t>
              </a:r>
            </a:p>
          </p:txBody>
        </p:sp>
        <p:sp>
          <p:nvSpPr>
            <p:cNvPr id="24742" name="CaixaDeTexto 189"/>
            <p:cNvSpPr txBox="1">
              <a:spLocks noChangeArrowheads="1"/>
            </p:cNvSpPr>
            <p:nvPr/>
          </p:nvSpPr>
          <p:spPr bwMode="auto">
            <a:xfrm>
              <a:off x="1152260" y="2355817"/>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1200" b="1" smtClean="0">
                  <a:solidFill>
                    <a:srgbClr val="0000CC"/>
                  </a:solidFill>
                </a:rPr>
                <a:t>0.24</a:t>
              </a:r>
            </a:p>
          </p:txBody>
        </p:sp>
        <p:sp>
          <p:nvSpPr>
            <p:cNvPr id="24743" name="CaixaDeTexto 190"/>
            <p:cNvSpPr txBox="1">
              <a:spLocks noChangeArrowheads="1"/>
            </p:cNvSpPr>
            <p:nvPr/>
          </p:nvSpPr>
          <p:spPr bwMode="auto">
            <a:xfrm>
              <a:off x="1876160" y="2355817"/>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1200" b="1" smtClean="0">
                  <a:solidFill>
                    <a:srgbClr val="FF3300"/>
                  </a:solidFill>
                </a:rPr>
                <a:t>0.65</a:t>
              </a:r>
            </a:p>
          </p:txBody>
        </p:sp>
        <p:sp>
          <p:nvSpPr>
            <p:cNvPr id="24744" name="CaixaDeTexto 191"/>
            <p:cNvSpPr txBox="1">
              <a:spLocks noChangeArrowheads="1"/>
            </p:cNvSpPr>
            <p:nvPr/>
          </p:nvSpPr>
          <p:spPr bwMode="auto">
            <a:xfrm>
              <a:off x="2600060" y="2355817"/>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1200" b="1" smtClean="0">
                  <a:solidFill>
                    <a:srgbClr val="00B050"/>
                  </a:solidFill>
                </a:rPr>
                <a:t>0.11</a:t>
              </a:r>
            </a:p>
          </p:txBody>
        </p:sp>
        <p:sp>
          <p:nvSpPr>
            <p:cNvPr id="24745" name="CaixaDeTexto 192"/>
            <p:cNvSpPr txBox="1">
              <a:spLocks noChangeArrowheads="1"/>
            </p:cNvSpPr>
            <p:nvPr/>
          </p:nvSpPr>
          <p:spPr bwMode="auto">
            <a:xfrm>
              <a:off x="1151546" y="2855747"/>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1200" b="1" smtClean="0">
                  <a:solidFill>
                    <a:srgbClr val="0000CC"/>
                  </a:solidFill>
                </a:rPr>
                <a:t>0.13</a:t>
              </a:r>
            </a:p>
          </p:txBody>
        </p:sp>
        <p:sp>
          <p:nvSpPr>
            <p:cNvPr id="24746" name="CaixaDeTexto 193"/>
            <p:cNvSpPr txBox="1">
              <a:spLocks noChangeArrowheads="1"/>
            </p:cNvSpPr>
            <p:nvPr/>
          </p:nvSpPr>
          <p:spPr bwMode="auto">
            <a:xfrm>
              <a:off x="1875446" y="2855747"/>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1200" b="1" smtClean="0">
                  <a:solidFill>
                    <a:srgbClr val="FF3300"/>
                  </a:solidFill>
                </a:rPr>
                <a:t>0.80</a:t>
              </a:r>
            </a:p>
          </p:txBody>
        </p:sp>
        <p:sp>
          <p:nvSpPr>
            <p:cNvPr id="24747" name="CaixaDeTexto 194"/>
            <p:cNvSpPr txBox="1">
              <a:spLocks noChangeArrowheads="1"/>
            </p:cNvSpPr>
            <p:nvPr/>
          </p:nvSpPr>
          <p:spPr bwMode="auto">
            <a:xfrm>
              <a:off x="2599346" y="2855747"/>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1200" b="1" smtClean="0">
                  <a:solidFill>
                    <a:srgbClr val="00B050"/>
                  </a:solidFill>
                </a:rPr>
                <a:t>0.07</a:t>
              </a:r>
            </a:p>
          </p:txBody>
        </p:sp>
        <p:sp>
          <p:nvSpPr>
            <p:cNvPr id="24748" name="CaixaDeTexto 195"/>
            <p:cNvSpPr txBox="1">
              <a:spLocks noChangeArrowheads="1"/>
            </p:cNvSpPr>
            <p:nvPr/>
          </p:nvSpPr>
          <p:spPr bwMode="auto">
            <a:xfrm>
              <a:off x="1143000" y="3305115"/>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1200" b="1" smtClean="0">
                  <a:solidFill>
                    <a:srgbClr val="0000CC"/>
                  </a:solidFill>
                </a:rPr>
                <a:t>0.14</a:t>
              </a:r>
            </a:p>
          </p:txBody>
        </p:sp>
        <p:sp>
          <p:nvSpPr>
            <p:cNvPr id="24749" name="CaixaDeTexto 196"/>
            <p:cNvSpPr txBox="1">
              <a:spLocks noChangeArrowheads="1"/>
            </p:cNvSpPr>
            <p:nvPr/>
          </p:nvSpPr>
          <p:spPr bwMode="auto">
            <a:xfrm>
              <a:off x="1866900" y="3305115"/>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1200" b="1" smtClean="0">
                  <a:solidFill>
                    <a:srgbClr val="FF3300"/>
                  </a:solidFill>
                </a:rPr>
                <a:t>0.71</a:t>
              </a:r>
            </a:p>
          </p:txBody>
        </p:sp>
        <p:sp>
          <p:nvSpPr>
            <p:cNvPr id="24750" name="CaixaDeTexto 197"/>
            <p:cNvSpPr txBox="1">
              <a:spLocks noChangeArrowheads="1"/>
            </p:cNvSpPr>
            <p:nvPr/>
          </p:nvSpPr>
          <p:spPr bwMode="auto">
            <a:xfrm>
              <a:off x="2590800" y="3305115"/>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1200" b="1" smtClean="0">
                  <a:solidFill>
                    <a:srgbClr val="00B050"/>
                  </a:solidFill>
                </a:rPr>
                <a:t>0.15</a:t>
              </a:r>
            </a:p>
          </p:txBody>
        </p:sp>
        <p:sp>
          <p:nvSpPr>
            <p:cNvPr id="24751" name="CaixaDeTexto 198"/>
            <p:cNvSpPr txBox="1">
              <a:spLocks noChangeArrowheads="1"/>
            </p:cNvSpPr>
            <p:nvPr/>
          </p:nvSpPr>
          <p:spPr bwMode="auto">
            <a:xfrm>
              <a:off x="1143000" y="3761601"/>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1200" b="1" smtClean="0">
                  <a:solidFill>
                    <a:srgbClr val="0000CC"/>
                  </a:solidFill>
                </a:rPr>
                <a:t>0.83</a:t>
              </a:r>
            </a:p>
          </p:txBody>
        </p:sp>
        <p:sp>
          <p:nvSpPr>
            <p:cNvPr id="24752" name="CaixaDeTexto 199"/>
            <p:cNvSpPr txBox="1">
              <a:spLocks noChangeArrowheads="1"/>
            </p:cNvSpPr>
            <p:nvPr/>
          </p:nvSpPr>
          <p:spPr bwMode="auto">
            <a:xfrm>
              <a:off x="1866900" y="3761601"/>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1200" b="1" smtClean="0">
                  <a:solidFill>
                    <a:srgbClr val="FF3300"/>
                  </a:solidFill>
                </a:rPr>
                <a:t>0.14</a:t>
              </a:r>
            </a:p>
          </p:txBody>
        </p:sp>
        <p:sp>
          <p:nvSpPr>
            <p:cNvPr id="24753" name="CaixaDeTexto 200"/>
            <p:cNvSpPr txBox="1">
              <a:spLocks noChangeArrowheads="1"/>
            </p:cNvSpPr>
            <p:nvPr/>
          </p:nvSpPr>
          <p:spPr bwMode="auto">
            <a:xfrm>
              <a:off x="2590800" y="3761601"/>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1200" b="1" smtClean="0">
                  <a:solidFill>
                    <a:srgbClr val="00B050"/>
                  </a:solidFill>
                </a:rPr>
                <a:t>0.03</a:t>
              </a:r>
            </a:p>
          </p:txBody>
        </p:sp>
      </p:grpSp>
      <p:grpSp>
        <p:nvGrpSpPr>
          <p:cNvPr id="5" name="Group 178"/>
          <p:cNvGrpSpPr>
            <a:grpSpLocks/>
          </p:cNvGrpSpPr>
          <p:nvPr/>
        </p:nvGrpSpPr>
        <p:grpSpPr bwMode="auto">
          <a:xfrm>
            <a:off x="152402" y="4894263"/>
            <a:ext cx="6367463" cy="425450"/>
            <a:chOff x="152400" y="4894263"/>
            <a:chExt cx="6367463" cy="425450"/>
          </a:xfrm>
        </p:grpSpPr>
        <p:sp>
          <p:nvSpPr>
            <p:cNvPr id="24731" name="CaixaDeTexto 202"/>
            <p:cNvSpPr txBox="1">
              <a:spLocks noChangeArrowheads="1"/>
            </p:cNvSpPr>
            <p:nvPr/>
          </p:nvSpPr>
          <p:spPr bwMode="auto">
            <a:xfrm>
              <a:off x="990600" y="4981575"/>
              <a:ext cx="76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fontAlgn="base" hangingPunct="1">
                <a:spcBef>
                  <a:spcPct val="0"/>
                </a:spcBef>
                <a:spcAft>
                  <a:spcPct val="0"/>
                </a:spcAft>
              </a:pPr>
              <a:r>
                <a:rPr lang="pt-BR" sz="1600" b="1" smtClean="0">
                  <a:solidFill>
                    <a:srgbClr val="0000CC"/>
                  </a:solidFill>
                </a:rPr>
                <a:t>0.31</a:t>
              </a:r>
            </a:p>
          </p:txBody>
        </p:sp>
        <p:sp>
          <p:nvSpPr>
            <p:cNvPr id="24732" name="CaixaDeTexto 203"/>
            <p:cNvSpPr txBox="1">
              <a:spLocks noChangeArrowheads="1"/>
            </p:cNvSpPr>
            <p:nvPr/>
          </p:nvSpPr>
          <p:spPr bwMode="auto">
            <a:xfrm>
              <a:off x="1714500" y="4981575"/>
              <a:ext cx="76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fontAlgn="base" hangingPunct="1">
                <a:spcBef>
                  <a:spcPct val="0"/>
                </a:spcBef>
                <a:spcAft>
                  <a:spcPct val="0"/>
                </a:spcAft>
              </a:pPr>
              <a:r>
                <a:rPr lang="pt-BR" sz="1600" b="1" smtClean="0">
                  <a:solidFill>
                    <a:srgbClr val="FF3300"/>
                  </a:solidFill>
                </a:rPr>
                <a:t>0.59</a:t>
              </a:r>
            </a:p>
          </p:txBody>
        </p:sp>
        <p:sp>
          <p:nvSpPr>
            <p:cNvPr id="24733" name="CaixaDeTexto 204"/>
            <p:cNvSpPr txBox="1">
              <a:spLocks noChangeArrowheads="1"/>
            </p:cNvSpPr>
            <p:nvPr/>
          </p:nvSpPr>
          <p:spPr bwMode="auto">
            <a:xfrm>
              <a:off x="2438400" y="4981575"/>
              <a:ext cx="76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fontAlgn="base" hangingPunct="1">
                <a:spcBef>
                  <a:spcPct val="0"/>
                </a:spcBef>
                <a:spcAft>
                  <a:spcPct val="0"/>
                </a:spcAft>
              </a:pPr>
              <a:r>
                <a:rPr lang="pt-BR" sz="1600" b="1" smtClean="0">
                  <a:solidFill>
                    <a:srgbClr val="00B050"/>
                  </a:solidFill>
                </a:rPr>
                <a:t>0.10</a:t>
              </a:r>
            </a:p>
          </p:txBody>
        </p:sp>
        <p:sp>
          <p:nvSpPr>
            <p:cNvPr id="24734" name="CaixaDeTexto 205"/>
            <p:cNvSpPr txBox="1">
              <a:spLocks noChangeArrowheads="1"/>
            </p:cNvSpPr>
            <p:nvPr/>
          </p:nvSpPr>
          <p:spPr bwMode="auto">
            <a:xfrm>
              <a:off x="3657600" y="4894263"/>
              <a:ext cx="2862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2000" b="1" smtClean="0">
                  <a:solidFill>
                    <a:prstClr val="black"/>
                  </a:solidFill>
                </a:rPr>
                <a:t>Population ancestry</a:t>
              </a:r>
            </a:p>
          </p:txBody>
        </p:sp>
        <p:sp>
          <p:nvSpPr>
            <p:cNvPr id="24735" name="CaixaDeTexto 206"/>
            <p:cNvSpPr txBox="1">
              <a:spLocks noChangeArrowheads="1"/>
            </p:cNvSpPr>
            <p:nvPr/>
          </p:nvSpPr>
          <p:spPr bwMode="auto">
            <a:xfrm>
              <a:off x="152400" y="4970463"/>
              <a:ext cx="990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1400" b="1" smtClean="0">
                  <a:solidFill>
                    <a:prstClr val="black"/>
                  </a:solidFill>
                </a:rPr>
                <a:t>average</a:t>
              </a:r>
            </a:p>
          </p:txBody>
        </p:sp>
      </p:grpSp>
      <p:pic>
        <p:nvPicPr>
          <p:cNvPr id="24588" name="Imagem 17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0827" y="169867"/>
            <a:ext cx="1441450" cy="66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83"/>
          <p:cNvGrpSpPr>
            <a:grpSpLocks/>
          </p:cNvGrpSpPr>
          <p:nvPr/>
        </p:nvGrpSpPr>
        <p:grpSpPr bwMode="auto">
          <a:xfrm>
            <a:off x="1676400" y="2389192"/>
            <a:ext cx="2133600" cy="384175"/>
            <a:chOff x="1676400" y="2389910"/>
            <a:chExt cx="2133600" cy="383187"/>
          </a:xfrm>
        </p:grpSpPr>
        <p:sp>
          <p:nvSpPr>
            <p:cNvPr id="24728" name="TextBox 180"/>
            <p:cNvSpPr txBox="1">
              <a:spLocks noChangeArrowheads="1"/>
            </p:cNvSpPr>
            <p:nvPr/>
          </p:nvSpPr>
          <p:spPr bwMode="auto">
            <a:xfrm>
              <a:off x="1676400" y="2403765"/>
              <a:ext cx="304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en-US" sz="1800" smtClean="0">
                  <a:solidFill>
                    <a:prstClr val="black"/>
                  </a:solidFill>
                </a:rPr>
                <a:t>+</a:t>
              </a:r>
            </a:p>
          </p:txBody>
        </p:sp>
        <p:sp>
          <p:nvSpPr>
            <p:cNvPr id="24729" name="TextBox 181"/>
            <p:cNvSpPr txBox="1">
              <a:spLocks noChangeArrowheads="1"/>
            </p:cNvSpPr>
            <p:nvPr/>
          </p:nvSpPr>
          <p:spPr bwMode="auto">
            <a:xfrm>
              <a:off x="2362200" y="2389910"/>
              <a:ext cx="304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en-US" sz="1800" smtClean="0">
                  <a:solidFill>
                    <a:prstClr val="black"/>
                  </a:solidFill>
                </a:rPr>
                <a:t>+</a:t>
              </a:r>
            </a:p>
          </p:txBody>
        </p:sp>
        <p:sp>
          <p:nvSpPr>
            <p:cNvPr id="24730" name="TextBox 182"/>
            <p:cNvSpPr txBox="1">
              <a:spLocks noChangeArrowheads="1"/>
            </p:cNvSpPr>
            <p:nvPr/>
          </p:nvSpPr>
          <p:spPr bwMode="auto">
            <a:xfrm>
              <a:off x="2985654" y="2389910"/>
              <a:ext cx="8243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en-US" sz="1800" smtClean="0">
                  <a:solidFill>
                    <a:prstClr val="black"/>
                  </a:solidFill>
                </a:rPr>
                <a:t>= 1.0</a:t>
              </a:r>
            </a:p>
          </p:txBody>
        </p:sp>
      </p:grpSp>
      <p:grpSp>
        <p:nvGrpSpPr>
          <p:cNvPr id="7" name="Group 186"/>
          <p:cNvGrpSpPr>
            <a:grpSpLocks/>
          </p:cNvGrpSpPr>
          <p:nvPr/>
        </p:nvGrpSpPr>
        <p:grpSpPr bwMode="auto">
          <a:xfrm>
            <a:off x="3962400" y="1276354"/>
            <a:ext cx="5029200" cy="3243263"/>
            <a:chOff x="3962400" y="1276350"/>
            <a:chExt cx="5029200" cy="3243263"/>
          </a:xfrm>
        </p:grpSpPr>
        <p:grpSp>
          <p:nvGrpSpPr>
            <p:cNvPr id="24593" name="Group 179"/>
            <p:cNvGrpSpPr>
              <a:grpSpLocks/>
            </p:cNvGrpSpPr>
            <p:nvPr/>
          </p:nvGrpSpPr>
          <p:grpSpPr bwMode="auto">
            <a:xfrm>
              <a:off x="3962400" y="1276350"/>
              <a:ext cx="4205288" cy="3243263"/>
              <a:chOff x="3962400" y="1276350"/>
              <a:chExt cx="4205288" cy="3243263"/>
            </a:xfrm>
          </p:grpSpPr>
          <p:grpSp>
            <p:nvGrpSpPr>
              <p:cNvPr id="24595" name="Grupo 4"/>
              <p:cNvGrpSpPr>
                <a:grpSpLocks/>
              </p:cNvGrpSpPr>
              <p:nvPr/>
            </p:nvGrpSpPr>
            <p:grpSpPr bwMode="auto">
              <a:xfrm>
                <a:off x="3962400" y="1981200"/>
                <a:ext cx="4205288" cy="2538413"/>
                <a:chOff x="914400" y="1424325"/>
                <a:chExt cx="4205526" cy="2538075"/>
              </a:xfrm>
            </p:grpSpPr>
            <p:grpSp>
              <p:nvGrpSpPr>
                <p:cNvPr id="24597" name="Grupo 9"/>
                <p:cNvGrpSpPr>
                  <a:grpSpLocks/>
                </p:cNvGrpSpPr>
                <p:nvPr/>
              </p:nvGrpSpPr>
              <p:grpSpPr bwMode="auto">
                <a:xfrm>
                  <a:off x="914400" y="1891612"/>
                  <a:ext cx="1289304" cy="182880"/>
                  <a:chOff x="1761146" y="1284658"/>
                  <a:chExt cx="3445854" cy="467942"/>
                </a:xfrm>
              </p:grpSpPr>
              <p:sp>
                <p:nvSpPr>
                  <p:cNvPr id="32" name="Rectangle 30"/>
                  <p:cNvSpPr/>
                  <p:nvPr/>
                </p:nvSpPr>
                <p:spPr>
                  <a:xfrm>
                    <a:off x="1778118" y="1599856"/>
                    <a:ext cx="3428398" cy="154336"/>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40" name="Rectangle 34"/>
                  <p:cNvSpPr/>
                  <p:nvPr/>
                </p:nvSpPr>
                <p:spPr>
                  <a:xfrm>
                    <a:off x="2257586" y="1599856"/>
                    <a:ext cx="729807" cy="154336"/>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41" name="Rectangle 35"/>
                  <p:cNvSpPr/>
                  <p:nvPr/>
                </p:nvSpPr>
                <p:spPr>
                  <a:xfrm>
                    <a:off x="4417306" y="1599856"/>
                    <a:ext cx="458251" cy="154336"/>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42" name="Rectangle 29"/>
                  <p:cNvSpPr/>
                  <p:nvPr/>
                </p:nvSpPr>
                <p:spPr>
                  <a:xfrm>
                    <a:off x="1769632" y="1291184"/>
                    <a:ext cx="3428398" cy="154336"/>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46" name="Rectangle 32"/>
                  <p:cNvSpPr/>
                  <p:nvPr/>
                </p:nvSpPr>
                <p:spPr>
                  <a:xfrm>
                    <a:off x="1761146" y="1283062"/>
                    <a:ext cx="734052" cy="154336"/>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47" name="Rectangle 33"/>
                  <p:cNvSpPr/>
                  <p:nvPr/>
                </p:nvSpPr>
                <p:spPr>
                  <a:xfrm>
                    <a:off x="2622490" y="1291184"/>
                    <a:ext cx="364904" cy="154336"/>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48" name="Rectangle 36"/>
                  <p:cNvSpPr/>
                  <p:nvPr/>
                </p:nvSpPr>
                <p:spPr>
                  <a:xfrm>
                    <a:off x="3560206" y="1283062"/>
                    <a:ext cx="1188059" cy="154336"/>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49" name="Rectangle 37"/>
                  <p:cNvSpPr/>
                  <p:nvPr/>
                </p:nvSpPr>
                <p:spPr>
                  <a:xfrm>
                    <a:off x="4841612" y="1599856"/>
                    <a:ext cx="364904" cy="154336"/>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50" name="Rectangle 38"/>
                  <p:cNvSpPr/>
                  <p:nvPr/>
                </p:nvSpPr>
                <p:spPr>
                  <a:xfrm>
                    <a:off x="3797818" y="1591733"/>
                    <a:ext cx="598274" cy="162459"/>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grpSp>
              <p:nvGrpSpPr>
                <p:cNvPr id="24598" name="Grupo 6"/>
                <p:cNvGrpSpPr>
                  <a:grpSpLocks/>
                </p:cNvGrpSpPr>
                <p:nvPr/>
              </p:nvGrpSpPr>
              <p:grpSpPr bwMode="auto">
                <a:xfrm>
                  <a:off x="2368296" y="1883066"/>
                  <a:ext cx="1289304" cy="182880"/>
                  <a:chOff x="1828800" y="2133600"/>
                  <a:chExt cx="3454400" cy="463550"/>
                </a:xfrm>
              </p:grpSpPr>
              <p:sp>
                <p:nvSpPr>
                  <p:cNvPr id="51" name="Rectangle 30"/>
                  <p:cNvSpPr/>
                  <p:nvPr/>
                </p:nvSpPr>
                <p:spPr>
                  <a:xfrm>
                    <a:off x="1855222" y="2439339"/>
                    <a:ext cx="3428393" cy="148862"/>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53" name="Rectangle 35"/>
                  <p:cNvSpPr/>
                  <p:nvPr/>
                </p:nvSpPr>
                <p:spPr>
                  <a:xfrm>
                    <a:off x="3369500" y="2439339"/>
                    <a:ext cx="459388" cy="148862"/>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54" name="Rectangle 29"/>
                  <p:cNvSpPr/>
                  <p:nvPr/>
                </p:nvSpPr>
                <p:spPr>
                  <a:xfrm>
                    <a:off x="1846715" y="2133565"/>
                    <a:ext cx="3428393" cy="152887"/>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55" name="Rectangle 32"/>
                  <p:cNvSpPr/>
                  <p:nvPr/>
                </p:nvSpPr>
                <p:spPr>
                  <a:xfrm>
                    <a:off x="1829700" y="2141611"/>
                    <a:ext cx="871987" cy="144840"/>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56" name="Rectangle 33"/>
                  <p:cNvSpPr/>
                  <p:nvPr/>
                </p:nvSpPr>
                <p:spPr>
                  <a:xfrm>
                    <a:off x="2701688" y="2133565"/>
                    <a:ext cx="365809" cy="152887"/>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57" name="Rectangle 36"/>
                  <p:cNvSpPr/>
                  <p:nvPr/>
                </p:nvSpPr>
                <p:spPr>
                  <a:xfrm>
                    <a:off x="3275921" y="2141611"/>
                    <a:ext cx="1548307" cy="148862"/>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58" name="Rectangle 37"/>
                  <p:cNvSpPr/>
                  <p:nvPr/>
                </p:nvSpPr>
                <p:spPr>
                  <a:xfrm>
                    <a:off x="4917807" y="2439339"/>
                    <a:ext cx="365809" cy="148862"/>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59" name="Rectangle 38"/>
                  <p:cNvSpPr/>
                  <p:nvPr/>
                </p:nvSpPr>
                <p:spPr>
                  <a:xfrm>
                    <a:off x="4330811" y="2443361"/>
                    <a:ext cx="182906" cy="152887"/>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grpSp>
              <p:nvGrpSpPr>
                <p:cNvPr id="24599" name="Grupo 5"/>
                <p:cNvGrpSpPr>
                  <a:grpSpLocks/>
                </p:cNvGrpSpPr>
                <p:nvPr/>
              </p:nvGrpSpPr>
              <p:grpSpPr bwMode="auto">
                <a:xfrm>
                  <a:off x="3792908" y="1875231"/>
                  <a:ext cx="1284288" cy="182880"/>
                  <a:chOff x="1651000" y="3336364"/>
                  <a:chExt cx="3454400" cy="467286"/>
                </a:xfrm>
              </p:grpSpPr>
              <p:sp>
                <p:nvSpPr>
                  <p:cNvPr id="31" name="Rectangle 30"/>
                  <p:cNvSpPr/>
                  <p:nvPr/>
                </p:nvSpPr>
                <p:spPr>
                  <a:xfrm>
                    <a:off x="1676064" y="3648363"/>
                    <a:ext cx="3428972" cy="154119"/>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5" name="Rectangle 34"/>
                  <p:cNvSpPr/>
                  <p:nvPr/>
                </p:nvSpPr>
                <p:spPr>
                  <a:xfrm>
                    <a:off x="2700913" y="3648363"/>
                    <a:ext cx="187889" cy="154119"/>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6" name="Rectangle 35"/>
                  <p:cNvSpPr/>
                  <p:nvPr/>
                </p:nvSpPr>
                <p:spPr>
                  <a:xfrm>
                    <a:off x="4037486" y="3648363"/>
                    <a:ext cx="456913" cy="154119"/>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0" name="Rectangle 29"/>
                  <p:cNvSpPr/>
                  <p:nvPr/>
                </p:nvSpPr>
                <p:spPr>
                  <a:xfrm>
                    <a:off x="1667524" y="3344179"/>
                    <a:ext cx="3428972" cy="154119"/>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3" name="Rectangle 32"/>
                  <p:cNvSpPr/>
                  <p:nvPr/>
                </p:nvSpPr>
                <p:spPr>
                  <a:xfrm>
                    <a:off x="1650443" y="3336068"/>
                    <a:ext cx="730204" cy="154119"/>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7" name="Rectangle 36"/>
                  <p:cNvSpPr/>
                  <p:nvPr/>
                </p:nvSpPr>
                <p:spPr>
                  <a:xfrm>
                    <a:off x="3456738" y="3352291"/>
                    <a:ext cx="1191388" cy="150065"/>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8" name="Rectangle 37"/>
                  <p:cNvSpPr/>
                  <p:nvPr/>
                </p:nvSpPr>
                <p:spPr>
                  <a:xfrm>
                    <a:off x="3277390" y="3648363"/>
                    <a:ext cx="367238" cy="154119"/>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0" name="Rectangle 38"/>
                  <p:cNvSpPr/>
                  <p:nvPr/>
                </p:nvSpPr>
                <p:spPr>
                  <a:xfrm>
                    <a:off x="3828247" y="3352291"/>
                    <a:ext cx="179349" cy="150065"/>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grpSp>
              <p:nvGrpSpPr>
                <p:cNvPr id="24600" name="Grupo 9"/>
                <p:cNvGrpSpPr>
                  <a:grpSpLocks/>
                </p:cNvGrpSpPr>
                <p:nvPr/>
              </p:nvGrpSpPr>
              <p:grpSpPr bwMode="auto">
                <a:xfrm>
                  <a:off x="945774" y="2368922"/>
                  <a:ext cx="1286134" cy="179148"/>
                  <a:chOff x="1769618" y="1294207"/>
                  <a:chExt cx="3437382" cy="458393"/>
                </a:xfrm>
              </p:grpSpPr>
              <p:sp>
                <p:nvSpPr>
                  <p:cNvPr id="61" name="Rectangle 30"/>
                  <p:cNvSpPr/>
                  <p:nvPr/>
                </p:nvSpPr>
                <p:spPr>
                  <a:xfrm>
                    <a:off x="1779114" y="1598405"/>
                    <a:ext cx="3428399" cy="154335"/>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2" name="Rectangle 34"/>
                  <p:cNvSpPr/>
                  <p:nvPr/>
                </p:nvSpPr>
                <p:spPr>
                  <a:xfrm>
                    <a:off x="2258582" y="1598405"/>
                    <a:ext cx="729808" cy="154335"/>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3" name="Rectangle 35"/>
                  <p:cNvSpPr/>
                  <p:nvPr/>
                </p:nvSpPr>
                <p:spPr>
                  <a:xfrm>
                    <a:off x="4418303" y="1598405"/>
                    <a:ext cx="458251" cy="154335"/>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4" name="Rectangle 29"/>
                  <p:cNvSpPr/>
                  <p:nvPr/>
                </p:nvSpPr>
                <p:spPr>
                  <a:xfrm>
                    <a:off x="1770628" y="1293798"/>
                    <a:ext cx="3428399" cy="154335"/>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6" name="Rectangle 33"/>
                  <p:cNvSpPr/>
                  <p:nvPr/>
                </p:nvSpPr>
                <p:spPr>
                  <a:xfrm>
                    <a:off x="2623486" y="1293798"/>
                    <a:ext cx="364904" cy="154335"/>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8" name="Rectangle 37"/>
                  <p:cNvSpPr/>
                  <p:nvPr/>
                </p:nvSpPr>
                <p:spPr>
                  <a:xfrm>
                    <a:off x="4842609" y="1598405"/>
                    <a:ext cx="364904" cy="154335"/>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9" name="Rectangle 38"/>
                  <p:cNvSpPr/>
                  <p:nvPr/>
                </p:nvSpPr>
                <p:spPr>
                  <a:xfrm>
                    <a:off x="3798815" y="1590283"/>
                    <a:ext cx="598274" cy="162458"/>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grpSp>
              <p:nvGrpSpPr>
                <p:cNvPr id="24601" name="Grupo 6"/>
                <p:cNvGrpSpPr>
                  <a:grpSpLocks/>
                </p:cNvGrpSpPr>
                <p:nvPr/>
              </p:nvGrpSpPr>
              <p:grpSpPr bwMode="auto">
                <a:xfrm>
                  <a:off x="2396500" y="2356643"/>
                  <a:ext cx="1289304" cy="180425"/>
                  <a:chOff x="1828800" y="2133600"/>
                  <a:chExt cx="3454400" cy="457328"/>
                </a:xfrm>
              </p:grpSpPr>
              <p:sp>
                <p:nvSpPr>
                  <p:cNvPr id="71" name="Rectangle 30"/>
                  <p:cNvSpPr/>
                  <p:nvPr/>
                </p:nvSpPr>
                <p:spPr>
                  <a:xfrm>
                    <a:off x="1856221" y="2437907"/>
                    <a:ext cx="3428393" cy="152887"/>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72" name="Rectangle 35"/>
                  <p:cNvSpPr/>
                  <p:nvPr/>
                </p:nvSpPr>
                <p:spPr>
                  <a:xfrm>
                    <a:off x="1873236" y="2437907"/>
                    <a:ext cx="459388" cy="152887"/>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73" name="Rectangle 29"/>
                  <p:cNvSpPr/>
                  <p:nvPr/>
                </p:nvSpPr>
                <p:spPr>
                  <a:xfrm>
                    <a:off x="1847714" y="2132133"/>
                    <a:ext cx="3428393" cy="152887"/>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74" name="Rectangle 32"/>
                  <p:cNvSpPr/>
                  <p:nvPr/>
                </p:nvSpPr>
                <p:spPr>
                  <a:xfrm>
                    <a:off x="1830700" y="2140179"/>
                    <a:ext cx="871987" cy="144840"/>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76" name="Rectangle 36"/>
                  <p:cNvSpPr/>
                  <p:nvPr/>
                </p:nvSpPr>
                <p:spPr>
                  <a:xfrm>
                    <a:off x="3276920" y="2140179"/>
                    <a:ext cx="1548307" cy="152887"/>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77" name="Rectangle 37"/>
                  <p:cNvSpPr/>
                  <p:nvPr/>
                </p:nvSpPr>
                <p:spPr>
                  <a:xfrm>
                    <a:off x="4918806" y="2437907"/>
                    <a:ext cx="365809" cy="152887"/>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grpSp>
              <p:nvGrpSpPr>
                <p:cNvPr id="24602" name="Grupo 5"/>
                <p:cNvGrpSpPr>
                  <a:grpSpLocks/>
                </p:cNvGrpSpPr>
                <p:nvPr/>
              </p:nvGrpSpPr>
              <p:grpSpPr bwMode="auto">
                <a:xfrm>
                  <a:off x="3821112" y="2346241"/>
                  <a:ext cx="1284288" cy="185450"/>
                  <a:chOff x="1651000" y="3329798"/>
                  <a:chExt cx="3454400" cy="473852"/>
                </a:xfrm>
              </p:grpSpPr>
              <p:sp>
                <p:nvSpPr>
                  <p:cNvPr id="80" name="Rectangle 30"/>
                  <p:cNvSpPr/>
                  <p:nvPr/>
                </p:nvSpPr>
                <p:spPr>
                  <a:xfrm>
                    <a:off x="1677065" y="3650965"/>
                    <a:ext cx="3428972" cy="154118"/>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81" name="Rectangle 34"/>
                  <p:cNvSpPr/>
                  <p:nvPr/>
                </p:nvSpPr>
                <p:spPr>
                  <a:xfrm>
                    <a:off x="2701914" y="3650965"/>
                    <a:ext cx="187889" cy="154118"/>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82" name="Rectangle 35"/>
                  <p:cNvSpPr/>
                  <p:nvPr/>
                </p:nvSpPr>
                <p:spPr>
                  <a:xfrm>
                    <a:off x="4038487" y="3650965"/>
                    <a:ext cx="456913" cy="154118"/>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83" name="Rectangle 29"/>
                  <p:cNvSpPr/>
                  <p:nvPr/>
                </p:nvSpPr>
                <p:spPr>
                  <a:xfrm>
                    <a:off x="1668525" y="3346785"/>
                    <a:ext cx="3428972" cy="154118"/>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84" name="Rectangle 32"/>
                  <p:cNvSpPr/>
                  <p:nvPr/>
                </p:nvSpPr>
                <p:spPr>
                  <a:xfrm>
                    <a:off x="1651444" y="3338673"/>
                    <a:ext cx="730204" cy="150061"/>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85" name="Rectangle 33"/>
                  <p:cNvSpPr/>
                  <p:nvPr/>
                </p:nvSpPr>
                <p:spPr>
                  <a:xfrm>
                    <a:off x="2522565" y="3346785"/>
                    <a:ext cx="367238" cy="154118"/>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86" name="Rectangle 36"/>
                  <p:cNvSpPr/>
                  <p:nvPr/>
                </p:nvSpPr>
                <p:spPr>
                  <a:xfrm>
                    <a:off x="3457739" y="3330562"/>
                    <a:ext cx="1191388" cy="154118"/>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87" name="Rectangle 37"/>
                  <p:cNvSpPr/>
                  <p:nvPr/>
                </p:nvSpPr>
                <p:spPr>
                  <a:xfrm>
                    <a:off x="3278390" y="3650965"/>
                    <a:ext cx="367238" cy="154118"/>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88" name="Rectangle 38"/>
                  <p:cNvSpPr/>
                  <p:nvPr/>
                </p:nvSpPr>
                <p:spPr>
                  <a:xfrm>
                    <a:off x="3829248" y="3330562"/>
                    <a:ext cx="179349" cy="154118"/>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grpSp>
              <p:nvGrpSpPr>
                <p:cNvPr id="24603" name="Grupo 9"/>
                <p:cNvGrpSpPr>
                  <a:grpSpLocks/>
                </p:cNvGrpSpPr>
                <p:nvPr/>
              </p:nvGrpSpPr>
              <p:grpSpPr bwMode="auto">
                <a:xfrm>
                  <a:off x="914400" y="2826122"/>
                  <a:ext cx="1314338" cy="179148"/>
                  <a:chOff x="1761146" y="1294207"/>
                  <a:chExt cx="3512761" cy="458393"/>
                </a:xfrm>
              </p:grpSpPr>
              <p:sp>
                <p:nvSpPr>
                  <p:cNvPr id="90" name="Rectangle 30"/>
                  <p:cNvSpPr/>
                  <p:nvPr/>
                </p:nvSpPr>
                <p:spPr>
                  <a:xfrm>
                    <a:off x="1778118" y="1598249"/>
                    <a:ext cx="3428397" cy="154335"/>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91" name="Rectangle 34"/>
                  <p:cNvSpPr/>
                  <p:nvPr/>
                </p:nvSpPr>
                <p:spPr>
                  <a:xfrm>
                    <a:off x="2257586" y="1598249"/>
                    <a:ext cx="734049" cy="154335"/>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92" name="Rectangle 35"/>
                  <p:cNvSpPr/>
                  <p:nvPr/>
                </p:nvSpPr>
                <p:spPr>
                  <a:xfrm>
                    <a:off x="4421549" y="1598249"/>
                    <a:ext cx="454007" cy="154335"/>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93" name="Rectangle 29"/>
                  <p:cNvSpPr/>
                  <p:nvPr/>
                </p:nvSpPr>
                <p:spPr>
                  <a:xfrm>
                    <a:off x="1769632" y="1293642"/>
                    <a:ext cx="3428397" cy="154335"/>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94" name="Rectangle 32"/>
                  <p:cNvSpPr/>
                  <p:nvPr/>
                </p:nvSpPr>
                <p:spPr>
                  <a:xfrm>
                    <a:off x="1761146" y="1305825"/>
                    <a:ext cx="734052" cy="154335"/>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95" name="Rectangle 33"/>
                  <p:cNvSpPr/>
                  <p:nvPr/>
                </p:nvSpPr>
                <p:spPr>
                  <a:xfrm>
                    <a:off x="2622490" y="1293642"/>
                    <a:ext cx="369145" cy="154335"/>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96" name="Rectangle 36"/>
                  <p:cNvSpPr/>
                  <p:nvPr/>
                </p:nvSpPr>
                <p:spPr>
                  <a:xfrm>
                    <a:off x="3560206" y="1305825"/>
                    <a:ext cx="1714198" cy="154335"/>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97" name="Rectangle 37"/>
                  <p:cNvSpPr/>
                  <p:nvPr/>
                </p:nvSpPr>
                <p:spPr>
                  <a:xfrm>
                    <a:off x="4841611" y="1598249"/>
                    <a:ext cx="364904" cy="154335"/>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98" name="Rectangle 38"/>
                  <p:cNvSpPr/>
                  <p:nvPr/>
                </p:nvSpPr>
                <p:spPr>
                  <a:xfrm>
                    <a:off x="3797817" y="1590126"/>
                    <a:ext cx="602515" cy="162458"/>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grpSp>
              <p:nvGrpSpPr>
                <p:cNvPr id="24604" name="Grupo 6"/>
                <p:cNvGrpSpPr>
                  <a:grpSpLocks/>
                </p:cNvGrpSpPr>
                <p:nvPr/>
              </p:nvGrpSpPr>
              <p:grpSpPr bwMode="auto">
                <a:xfrm>
                  <a:off x="2349500" y="2807753"/>
                  <a:ext cx="1308100" cy="188971"/>
                  <a:chOff x="1778440" y="2118161"/>
                  <a:chExt cx="3504760" cy="478989"/>
                </a:xfrm>
              </p:grpSpPr>
              <p:sp>
                <p:nvSpPr>
                  <p:cNvPr id="100" name="Rectangle 30"/>
                  <p:cNvSpPr/>
                  <p:nvPr/>
                </p:nvSpPr>
                <p:spPr>
                  <a:xfrm>
                    <a:off x="1855222" y="2441772"/>
                    <a:ext cx="3428394" cy="148865"/>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01" name="Rectangle 35"/>
                  <p:cNvSpPr/>
                  <p:nvPr/>
                </p:nvSpPr>
                <p:spPr>
                  <a:xfrm>
                    <a:off x="1778657" y="2441772"/>
                    <a:ext cx="2050230" cy="156912"/>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02" name="Rectangle 29"/>
                  <p:cNvSpPr/>
                  <p:nvPr/>
                </p:nvSpPr>
                <p:spPr>
                  <a:xfrm>
                    <a:off x="1846714" y="2135998"/>
                    <a:ext cx="3428394" cy="152887"/>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04" name="Rectangle 33"/>
                  <p:cNvSpPr/>
                  <p:nvPr/>
                </p:nvSpPr>
                <p:spPr>
                  <a:xfrm>
                    <a:off x="2701687" y="2135998"/>
                    <a:ext cx="365809" cy="152887"/>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05" name="Rectangle 36"/>
                  <p:cNvSpPr/>
                  <p:nvPr/>
                </p:nvSpPr>
                <p:spPr>
                  <a:xfrm>
                    <a:off x="3275921" y="2119905"/>
                    <a:ext cx="2007695" cy="160934"/>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07" name="Rectangle 38"/>
                  <p:cNvSpPr/>
                  <p:nvPr/>
                </p:nvSpPr>
                <p:spPr>
                  <a:xfrm>
                    <a:off x="4330811" y="2445796"/>
                    <a:ext cx="182906" cy="152887"/>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grpSp>
              <p:nvGrpSpPr>
                <p:cNvPr id="24605" name="Grupo 5"/>
                <p:cNvGrpSpPr>
                  <a:grpSpLocks/>
                </p:cNvGrpSpPr>
                <p:nvPr/>
              </p:nvGrpSpPr>
              <p:grpSpPr bwMode="auto">
                <a:xfrm>
                  <a:off x="3792908" y="2807750"/>
                  <a:ext cx="1284288" cy="181137"/>
                  <a:chOff x="1651001" y="3340818"/>
                  <a:chExt cx="3454399" cy="462833"/>
                </a:xfrm>
              </p:grpSpPr>
              <p:sp>
                <p:nvSpPr>
                  <p:cNvPr id="109" name="Rectangle 30"/>
                  <p:cNvSpPr/>
                  <p:nvPr/>
                </p:nvSpPr>
                <p:spPr>
                  <a:xfrm>
                    <a:off x="1676065" y="3650822"/>
                    <a:ext cx="3428971" cy="154119"/>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10" name="Rectangle 34"/>
                  <p:cNvSpPr/>
                  <p:nvPr/>
                </p:nvSpPr>
                <p:spPr>
                  <a:xfrm>
                    <a:off x="2700914" y="3650822"/>
                    <a:ext cx="187889" cy="154119"/>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11" name="Rectangle 35"/>
                  <p:cNvSpPr/>
                  <p:nvPr/>
                </p:nvSpPr>
                <p:spPr>
                  <a:xfrm>
                    <a:off x="4037486" y="3650822"/>
                    <a:ext cx="1059010" cy="154119"/>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12" name="Rectangle 29"/>
                  <p:cNvSpPr/>
                  <p:nvPr/>
                </p:nvSpPr>
                <p:spPr>
                  <a:xfrm>
                    <a:off x="1667525" y="3346640"/>
                    <a:ext cx="3428971" cy="154119"/>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14" name="Rectangle 33"/>
                  <p:cNvSpPr/>
                  <p:nvPr/>
                </p:nvSpPr>
                <p:spPr>
                  <a:xfrm>
                    <a:off x="1650444" y="3342583"/>
                    <a:ext cx="1238359" cy="158176"/>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15" name="Rectangle 36"/>
                  <p:cNvSpPr/>
                  <p:nvPr/>
                </p:nvSpPr>
                <p:spPr>
                  <a:xfrm>
                    <a:off x="3456739" y="3354752"/>
                    <a:ext cx="1639758" cy="150062"/>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16" name="Rectangle 37"/>
                  <p:cNvSpPr/>
                  <p:nvPr/>
                </p:nvSpPr>
                <p:spPr>
                  <a:xfrm>
                    <a:off x="3277390" y="3650822"/>
                    <a:ext cx="367237" cy="154119"/>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grpSp>
              <p:nvGrpSpPr>
                <p:cNvPr id="24606" name="Grupo 9"/>
                <p:cNvGrpSpPr>
                  <a:grpSpLocks/>
                </p:cNvGrpSpPr>
                <p:nvPr/>
              </p:nvGrpSpPr>
              <p:grpSpPr bwMode="auto">
                <a:xfrm>
                  <a:off x="942604" y="3279590"/>
                  <a:ext cx="1289304" cy="182880"/>
                  <a:chOff x="1761146" y="1284658"/>
                  <a:chExt cx="3445854" cy="467942"/>
                </a:xfrm>
              </p:grpSpPr>
              <p:sp>
                <p:nvSpPr>
                  <p:cNvPr id="119" name="Rectangle 30"/>
                  <p:cNvSpPr/>
                  <p:nvPr/>
                </p:nvSpPr>
                <p:spPr>
                  <a:xfrm>
                    <a:off x="1779115" y="1598096"/>
                    <a:ext cx="3428398" cy="154336"/>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20" name="Rectangle 34"/>
                  <p:cNvSpPr/>
                  <p:nvPr/>
                </p:nvSpPr>
                <p:spPr>
                  <a:xfrm>
                    <a:off x="2258583" y="1598096"/>
                    <a:ext cx="729807" cy="154336"/>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21" name="Rectangle 35"/>
                  <p:cNvSpPr/>
                  <p:nvPr/>
                </p:nvSpPr>
                <p:spPr>
                  <a:xfrm>
                    <a:off x="4418303" y="1598096"/>
                    <a:ext cx="458251" cy="154336"/>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22" name="Rectangle 29"/>
                  <p:cNvSpPr/>
                  <p:nvPr/>
                </p:nvSpPr>
                <p:spPr>
                  <a:xfrm>
                    <a:off x="1770629" y="1293487"/>
                    <a:ext cx="3428398" cy="154336"/>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23" name="Rectangle 32"/>
                  <p:cNvSpPr/>
                  <p:nvPr/>
                </p:nvSpPr>
                <p:spPr>
                  <a:xfrm>
                    <a:off x="1762143" y="1285364"/>
                    <a:ext cx="734052" cy="154336"/>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24" name="Rectangle 33"/>
                  <p:cNvSpPr/>
                  <p:nvPr/>
                </p:nvSpPr>
                <p:spPr>
                  <a:xfrm>
                    <a:off x="2623487" y="1293487"/>
                    <a:ext cx="364904" cy="154336"/>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25" name="Rectangle 36"/>
                  <p:cNvSpPr/>
                  <p:nvPr/>
                </p:nvSpPr>
                <p:spPr>
                  <a:xfrm>
                    <a:off x="3561203" y="1285364"/>
                    <a:ext cx="1188059" cy="154336"/>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26" name="Rectangle 37"/>
                  <p:cNvSpPr/>
                  <p:nvPr/>
                </p:nvSpPr>
                <p:spPr>
                  <a:xfrm>
                    <a:off x="4842609" y="1598096"/>
                    <a:ext cx="364904" cy="154336"/>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27" name="Rectangle 38"/>
                  <p:cNvSpPr/>
                  <p:nvPr/>
                </p:nvSpPr>
                <p:spPr>
                  <a:xfrm>
                    <a:off x="3798815" y="1589973"/>
                    <a:ext cx="598274" cy="162459"/>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grpSp>
              <p:nvGrpSpPr>
                <p:cNvPr id="24607" name="Grupo 6"/>
                <p:cNvGrpSpPr>
                  <a:grpSpLocks/>
                </p:cNvGrpSpPr>
                <p:nvPr/>
              </p:nvGrpSpPr>
              <p:grpSpPr bwMode="auto">
                <a:xfrm>
                  <a:off x="2396500" y="3271043"/>
                  <a:ext cx="1289304" cy="180425"/>
                  <a:chOff x="1828800" y="2133600"/>
                  <a:chExt cx="3454400" cy="457328"/>
                </a:xfrm>
              </p:grpSpPr>
              <p:sp>
                <p:nvSpPr>
                  <p:cNvPr id="129" name="Rectangle 30"/>
                  <p:cNvSpPr/>
                  <p:nvPr/>
                </p:nvSpPr>
                <p:spPr>
                  <a:xfrm>
                    <a:off x="1856221" y="2437597"/>
                    <a:ext cx="3428393" cy="152887"/>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31" name="Rectangle 29"/>
                  <p:cNvSpPr/>
                  <p:nvPr/>
                </p:nvSpPr>
                <p:spPr>
                  <a:xfrm>
                    <a:off x="1847714" y="2131823"/>
                    <a:ext cx="3428393" cy="152887"/>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32" name="Rectangle 32"/>
                  <p:cNvSpPr/>
                  <p:nvPr/>
                </p:nvSpPr>
                <p:spPr>
                  <a:xfrm>
                    <a:off x="1830700" y="2139870"/>
                    <a:ext cx="871987" cy="144840"/>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33" name="Rectangle 33"/>
                  <p:cNvSpPr/>
                  <p:nvPr/>
                </p:nvSpPr>
                <p:spPr>
                  <a:xfrm>
                    <a:off x="2702687" y="2131823"/>
                    <a:ext cx="365809" cy="152887"/>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34" name="Rectangle 36"/>
                  <p:cNvSpPr/>
                  <p:nvPr/>
                </p:nvSpPr>
                <p:spPr>
                  <a:xfrm>
                    <a:off x="3276920" y="2139870"/>
                    <a:ext cx="1548307" cy="152887"/>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35" name="Rectangle 37"/>
                  <p:cNvSpPr/>
                  <p:nvPr/>
                </p:nvSpPr>
                <p:spPr>
                  <a:xfrm>
                    <a:off x="4918806" y="2437597"/>
                    <a:ext cx="365809" cy="152887"/>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36" name="Rectangle 38"/>
                  <p:cNvSpPr/>
                  <p:nvPr/>
                </p:nvSpPr>
                <p:spPr>
                  <a:xfrm>
                    <a:off x="2353893" y="2445644"/>
                    <a:ext cx="2160824" cy="14484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grpSp>
              <p:nvGrpSpPr>
                <p:cNvPr id="24608" name="Grupo 5"/>
                <p:cNvGrpSpPr>
                  <a:grpSpLocks/>
                </p:cNvGrpSpPr>
                <p:nvPr/>
              </p:nvGrpSpPr>
              <p:grpSpPr bwMode="auto">
                <a:xfrm>
                  <a:off x="3821112" y="3260641"/>
                  <a:ext cx="1284288" cy="185450"/>
                  <a:chOff x="1651000" y="3329798"/>
                  <a:chExt cx="3454400" cy="473852"/>
                </a:xfrm>
              </p:grpSpPr>
              <p:sp>
                <p:nvSpPr>
                  <p:cNvPr id="138" name="Rectangle 30"/>
                  <p:cNvSpPr/>
                  <p:nvPr/>
                </p:nvSpPr>
                <p:spPr>
                  <a:xfrm>
                    <a:off x="1677065" y="3650653"/>
                    <a:ext cx="3428972" cy="154118"/>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39" name="Rectangle 34"/>
                  <p:cNvSpPr/>
                  <p:nvPr/>
                </p:nvSpPr>
                <p:spPr>
                  <a:xfrm>
                    <a:off x="2701914" y="3650653"/>
                    <a:ext cx="187889" cy="154118"/>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40" name="Rectangle 35"/>
                  <p:cNvSpPr/>
                  <p:nvPr/>
                </p:nvSpPr>
                <p:spPr>
                  <a:xfrm>
                    <a:off x="4038487" y="3650653"/>
                    <a:ext cx="456913" cy="154118"/>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41" name="Rectangle 29"/>
                  <p:cNvSpPr/>
                  <p:nvPr/>
                </p:nvSpPr>
                <p:spPr>
                  <a:xfrm>
                    <a:off x="1668525" y="3346473"/>
                    <a:ext cx="3428972" cy="154118"/>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42" name="Rectangle 32"/>
                  <p:cNvSpPr/>
                  <p:nvPr/>
                </p:nvSpPr>
                <p:spPr>
                  <a:xfrm>
                    <a:off x="1651444" y="3338362"/>
                    <a:ext cx="730204" cy="150061"/>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43" name="Rectangle 33"/>
                  <p:cNvSpPr/>
                  <p:nvPr/>
                </p:nvSpPr>
                <p:spPr>
                  <a:xfrm>
                    <a:off x="2522565" y="3346473"/>
                    <a:ext cx="367238" cy="154118"/>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45" name="Rectangle 37"/>
                  <p:cNvSpPr/>
                  <p:nvPr/>
                </p:nvSpPr>
                <p:spPr>
                  <a:xfrm>
                    <a:off x="3278390" y="3650653"/>
                    <a:ext cx="367238" cy="154118"/>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46" name="Rectangle 38"/>
                  <p:cNvSpPr/>
                  <p:nvPr/>
                </p:nvSpPr>
                <p:spPr>
                  <a:xfrm>
                    <a:off x="3829248" y="3330250"/>
                    <a:ext cx="439830" cy="210899"/>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grpSp>
              <p:nvGrpSpPr>
                <p:cNvPr id="24609" name="Grupo 9"/>
                <p:cNvGrpSpPr>
                  <a:grpSpLocks/>
                </p:cNvGrpSpPr>
                <p:nvPr/>
              </p:nvGrpSpPr>
              <p:grpSpPr bwMode="auto">
                <a:xfrm>
                  <a:off x="960300" y="3783252"/>
                  <a:ext cx="1286134" cy="179148"/>
                  <a:chOff x="1769618" y="1294207"/>
                  <a:chExt cx="3437382" cy="458393"/>
                </a:xfrm>
              </p:grpSpPr>
              <p:sp>
                <p:nvSpPr>
                  <p:cNvPr id="151" name="Rectangle 30"/>
                  <p:cNvSpPr/>
                  <p:nvPr/>
                </p:nvSpPr>
                <p:spPr>
                  <a:xfrm>
                    <a:off x="1778481" y="1598265"/>
                    <a:ext cx="3428399" cy="154335"/>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52" name="Rectangle 34"/>
                  <p:cNvSpPr/>
                  <p:nvPr/>
                </p:nvSpPr>
                <p:spPr>
                  <a:xfrm>
                    <a:off x="2257946" y="1598265"/>
                    <a:ext cx="729808" cy="154335"/>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53" name="Rectangle 35"/>
                  <p:cNvSpPr/>
                  <p:nvPr/>
                </p:nvSpPr>
                <p:spPr>
                  <a:xfrm>
                    <a:off x="4417669" y="1598265"/>
                    <a:ext cx="458251" cy="154335"/>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54" name="Rectangle 29"/>
                  <p:cNvSpPr/>
                  <p:nvPr/>
                </p:nvSpPr>
                <p:spPr>
                  <a:xfrm>
                    <a:off x="1769995" y="1293654"/>
                    <a:ext cx="3428399" cy="154335"/>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grpSp>
              <p:nvGrpSpPr>
                <p:cNvPr id="24610" name="Grupo 6"/>
                <p:cNvGrpSpPr>
                  <a:grpSpLocks/>
                </p:cNvGrpSpPr>
                <p:nvPr/>
              </p:nvGrpSpPr>
              <p:grpSpPr bwMode="auto">
                <a:xfrm>
                  <a:off x="2411026" y="3770973"/>
                  <a:ext cx="1289304" cy="182880"/>
                  <a:chOff x="1828800" y="2133600"/>
                  <a:chExt cx="3454400" cy="463551"/>
                </a:xfrm>
              </p:grpSpPr>
              <p:sp>
                <p:nvSpPr>
                  <p:cNvPr id="161" name="Rectangle 30"/>
                  <p:cNvSpPr/>
                  <p:nvPr/>
                </p:nvSpPr>
                <p:spPr>
                  <a:xfrm>
                    <a:off x="1855586" y="2437763"/>
                    <a:ext cx="3428393" cy="152887"/>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62" name="Rectangle 35"/>
                  <p:cNvSpPr/>
                  <p:nvPr/>
                </p:nvSpPr>
                <p:spPr>
                  <a:xfrm>
                    <a:off x="3369864" y="2437763"/>
                    <a:ext cx="459388" cy="152887"/>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63" name="Rectangle 29"/>
                  <p:cNvSpPr/>
                  <p:nvPr/>
                </p:nvSpPr>
                <p:spPr>
                  <a:xfrm>
                    <a:off x="1847079" y="2131988"/>
                    <a:ext cx="3428393" cy="152887"/>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64" name="Rectangle 32"/>
                  <p:cNvSpPr/>
                  <p:nvPr/>
                </p:nvSpPr>
                <p:spPr>
                  <a:xfrm>
                    <a:off x="1830065" y="2140035"/>
                    <a:ext cx="871985" cy="144841"/>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65" name="Rectangle 33"/>
                  <p:cNvSpPr/>
                  <p:nvPr/>
                </p:nvSpPr>
                <p:spPr>
                  <a:xfrm>
                    <a:off x="2702049" y="2131988"/>
                    <a:ext cx="365809" cy="152887"/>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67" name="Rectangle 37"/>
                  <p:cNvSpPr/>
                  <p:nvPr/>
                </p:nvSpPr>
                <p:spPr>
                  <a:xfrm>
                    <a:off x="4918171" y="2437763"/>
                    <a:ext cx="365809" cy="152887"/>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68" name="Rectangle 38"/>
                  <p:cNvSpPr/>
                  <p:nvPr/>
                </p:nvSpPr>
                <p:spPr>
                  <a:xfrm>
                    <a:off x="1855586" y="2445810"/>
                    <a:ext cx="182903" cy="152887"/>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grpSp>
              <p:nvGrpSpPr>
                <p:cNvPr id="24611" name="Grupo 5"/>
                <p:cNvGrpSpPr>
                  <a:grpSpLocks/>
                </p:cNvGrpSpPr>
                <p:nvPr/>
              </p:nvGrpSpPr>
              <p:grpSpPr bwMode="auto">
                <a:xfrm>
                  <a:off x="3835638" y="3766726"/>
                  <a:ext cx="1284288" cy="179294"/>
                  <a:chOff x="1651000" y="3345527"/>
                  <a:chExt cx="3454400" cy="458123"/>
                </a:xfrm>
              </p:grpSpPr>
              <p:sp>
                <p:nvSpPr>
                  <p:cNvPr id="170" name="Rectangle 30"/>
                  <p:cNvSpPr/>
                  <p:nvPr/>
                </p:nvSpPr>
                <p:spPr>
                  <a:xfrm>
                    <a:off x="1676425" y="3650827"/>
                    <a:ext cx="3428975" cy="154119"/>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71" name="Rectangle 34"/>
                  <p:cNvSpPr/>
                  <p:nvPr/>
                </p:nvSpPr>
                <p:spPr>
                  <a:xfrm>
                    <a:off x="2701274" y="3650827"/>
                    <a:ext cx="187889" cy="154119"/>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72" name="Rectangle 35"/>
                  <p:cNvSpPr/>
                  <p:nvPr/>
                </p:nvSpPr>
                <p:spPr>
                  <a:xfrm>
                    <a:off x="4037849" y="3650827"/>
                    <a:ext cx="456910" cy="154119"/>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73" name="Rectangle 29"/>
                  <p:cNvSpPr/>
                  <p:nvPr/>
                </p:nvSpPr>
                <p:spPr>
                  <a:xfrm>
                    <a:off x="1667884" y="3346643"/>
                    <a:ext cx="3428975" cy="154119"/>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74" name="Rectangle 32"/>
                  <p:cNvSpPr/>
                  <p:nvPr/>
                </p:nvSpPr>
                <p:spPr>
                  <a:xfrm>
                    <a:off x="1650804" y="3358812"/>
                    <a:ext cx="730206" cy="154119"/>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75" name="Rectangle 33"/>
                  <p:cNvSpPr/>
                  <p:nvPr/>
                </p:nvSpPr>
                <p:spPr>
                  <a:xfrm>
                    <a:off x="2521925" y="3346643"/>
                    <a:ext cx="367238" cy="154119"/>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76" name="Rectangle 36"/>
                  <p:cNvSpPr/>
                  <p:nvPr/>
                </p:nvSpPr>
                <p:spPr>
                  <a:xfrm>
                    <a:off x="3457101" y="3354755"/>
                    <a:ext cx="1191386" cy="150064"/>
                  </a:xfrm>
                  <a:prstGeom prst="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77" name="Rectangle 37"/>
                  <p:cNvSpPr/>
                  <p:nvPr/>
                </p:nvSpPr>
                <p:spPr>
                  <a:xfrm>
                    <a:off x="3277753" y="3650827"/>
                    <a:ext cx="367238" cy="154119"/>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78" name="Rectangle 38"/>
                  <p:cNvSpPr/>
                  <p:nvPr/>
                </p:nvSpPr>
                <p:spPr>
                  <a:xfrm>
                    <a:off x="3828608" y="3354755"/>
                    <a:ext cx="179349" cy="150064"/>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sp>
              <p:nvSpPr>
                <p:cNvPr id="24612" name="CaixaDeTexto 179"/>
                <p:cNvSpPr txBox="1">
                  <a:spLocks noChangeArrowheads="1"/>
                </p:cNvSpPr>
                <p:nvPr/>
              </p:nvSpPr>
              <p:spPr bwMode="auto">
                <a:xfrm>
                  <a:off x="1219200" y="1475601"/>
                  <a:ext cx="762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1200" smtClean="0">
                      <a:solidFill>
                        <a:prstClr val="black"/>
                      </a:solidFill>
                    </a:rPr>
                    <a:t>Chr 1</a:t>
                  </a:r>
                </a:p>
              </p:txBody>
            </p:sp>
            <p:sp>
              <p:nvSpPr>
                <p:cNvPr id="24613" name="CaixaDeTexto 180"/>
                <p:cNvSpPr txBox="1">
                  <a:spLocks noChangeArrowheads="1"/>
                </p:cNvSpPr>
                <p:nvPr/>
              </p:nvSpPr>
              <p:spPr bwMode="auto">
                <a:xfrm>
                  <a:off x="2667000" y="1439254"/>
                  <a:ext cx="762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1200" smtClean="0">
                      <a:solidFill>
                        <a:prstClr val="black"/>
                      </a:solidFill>
                    </a:rPr>
                    <a:t>Chr 2</a:t>
                  </a:r>
                </a:p>
              </p:txBody>
            </p:sp>
            <p:sp>
              <p:nvSpPr>
                <p:cNvPr id="24614" name="CaixaDeTexto 181"/>
                <p:cNvSpPr txBox="1">
                  <a:spLocks noChangeArrowheads="1"/>
                </p:cNvSpPr>
                <p:nvPr/>
              </p:nvSpPr>
              <p:spPr bwMode="auto">
                <a:xfrm>
                  <a:off x="4114800" y="1424325"/>
                  <a:ext cx="762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1200" smtClean="0">
                      <a:solidFill>
                        <a:prstClr val="black"/>
                      </a:solidFill>
                    </a:rPr>
                    <a:t>Chr 3</a:t>
                  </a:r>
                </a:p>
              </p:txBody>
            </p:sp>
          </p:grpSp>
          <p:sp>
            <p:nvSpPr>
              <p:cNvPr id="24596" name="CaixaDeTexto 201"/>
              <p:cNvSpPr txBox="1">
                <a:spLocks noChangeArrowheads="1"/>
              </p:cNvSpPr>
              <p:nvPr/>
            </p:nvSpPr>
            <p:spPr bwMode="auto">
              <a:xfrm>
                <a:off x="4716462" y="1276350"/>
                <a:ext cx="33607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2000" b="1" smtClean="0">
                    <a:solidFill>
                      <a:prstClr val="black"/>
                    </a:solidFill>
                  </a:rPr>
                  <a:t>Chromosomal ancestry</a:t>
                </a:r>
              </a:p>
            </p:txBody>
          </p:sp>
        </p:grpSp>
        <p:sp>
          <p:nvSpPr>
            <p:cNvPr id="24594" name="CaixaDeTexto 181"/>
            <p:cNvSpPr txBox="1">
              <a:spLocks noChangeArrowheads="1"/>
            </p:cNvSpPr>
            <p:nvPr/>
          </p:nvSpPr>
          <p:spPr bwMode="auto">
            <a:xfrm>
              <a:off x="8229643" y="1981200"/>
              <a:ext cx="761957" cy="277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1200" smtClean="0">
                  <a:solidFill>
                    <a:prstClr val="black"/>
                  </a:solidFill>
                </a:rPr>
                <a:t>Chr ...</a:t>
              </a:r>
            </a:p>
          </p:txBody>
        </p:sp>
      </p:grpSp>
      <p:sp>
        <p:nvSpPr>
          <p:cNvPr id="188" name="Rectangle 187"/>
          <p:cNvSpPr/>
          <p:nvPr/>
        </p:nvSpPr>
        <p:spPr>
          <a:xfrm>
            <a:off x="3657600" y="1295400"/>
            <a:ext cx="5257800" cy="3505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89" name="TextBox 188"/>
          <p:cNvSpPr txBox="1"/>
          <p:nvPr/>
        </p:nvSpPr>
        <p:spPr>
          <a:xfrm>
            <a:off x="381000" y="2286000"/>
            <a:ext cx="8458200" cy="1569660"/>
          </a:xfrm>
          <a:prstGeom prst="rect">
            <a:avLst/>
          </a:prstGeom>
          <a:solidFill>
            <a:schemeClr val="bg1"/>
          </a:solidFill>
          <a:ln>
            <a:solidFill>
              <a:srgbClr val="FF0000"/>
            </a:solidFill>
          </a:ln>
        </p:spPr>
        <p:txBody>
          <a:bodyPr>
            <a:spAutoFit/>
          </a:bodyPr>
          <a:lstStyle/>
          <a:p>
            <a:pPr algn="just" fontAlgn="base">
              <a:spcBef>
                <a:spcPct val="0"/>
              </a:spcBef>
              <a:spcAft>
                <a:spcPct val="0"/>
              </a:spcAft>
              <a:defRPr/>
            </a:pPr>
            <a:r>
              <a:rPr lang="en-US" sz="3200" dirty="0">
                <a:solidFill>
                  <a:prstClr val="black"/>
                </a:solidFill>
                <a:cs typeface="Arial" charset="0"/>
              </a:rPr>
              <a:t>Infer chromosomal ancestry -&gt; infer the ancestry of each point of each chromosome of each individual.</a:t>
            </a:r>
          </a:p>
        </p:txBody>
      </p:sp>
    </p:spTree>
    <p:extLst>
      <p:ext uri="{BB962C8B-B14F-4D97-AF65-F5344CB8AC3E}">
        <p14:creationId xmlns:p14="http://schemas.microsoft.com/office/powerpoint/2010/main" val="35224181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 grpId="0" animBg="1"/>
      <p:bldP spid="18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ítulo 1"/>
          <p:cNvSpPr txBox="1">
            <a:spLocks/>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fontAlgn="base" hangingPunct="1">
              <a:spcBef>
                <a:spcPct val="0"/>
              </a:spcBef>
              <a:spcAft>
                <a:spcPct val="0"/>
              </a:spcAft>
            </a:pPr>
            <a:r>
              <a:rPr lang="pt-BR" sz="3600" smtClean="0">
                <a:solidFill>
                  <a:prstClr val="black"/>
                </a:solidFill>
                <a:latin typeface="Calibri" panose="020F0502020204030204" pitchFamily="34" charset="0"/>
              </a:rPr>
              <a:t>Chr 22 ancestry Results </a:t>
            </a:r>
          </a:p>
        </p:txBody>
      </p:sp>
      <p:sp>
        <p:nvSpPr>
          <p:cNvPr id="31746" name="Espaço Reservado para Conteúdo 2"/>
          <p:cNvSpPr txBox="1">
            <a:spLocks/>
          </p:cNvSpPr>
          <p:nvPr/>
        </p:nvSpPr>
        <p:spPr bwMode="auto">
          <a:xfrm>
            <a:off x="457200" y="1600204"/>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20000"/>
              </a:spcBef>
              <a:spcAft>
                <a:spcPct val="0"/>
              </a:spcAft>
              <a:buFont typeface="Arial" panose="020B0604020202020204" pitchFamily="34" charset="0"/>
              <a:buNone/>
            </a:pPr>
            <a:endParaRPr lang="pt-BR" sz="3200" smtClean="0">
              <a:solidFill>
                <a:prstClr val="black"/>
              </a:solidFill>
              <a:latin typeface="Calibri" panose="020F0502020204030204" pitchFamily="34" charset="0"/>
            </a:endParaRPr>
          </a:p>
        </p:txBody>
      </p:sp>
      <p:sp>
        <p:nvSpPr>
          <p:cNvPr id="31747" name="CaixaDeTexto 2"/>
          <p:cNvSpPr txBox="1">
            <a:spLocks noChangeArrowheads="1"/>
          </p:cNvSpPr>
          <p:nvPr/>
        </p:nvSpPr>
        <p:spPr bwMode="auto">
          <a:xfrm>
            <a:off x="152400" y="990600"/>
            <a:ext cx="899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pt-BR" sz="1800" smtClean="0">
                <a:solidFill>
                  <a:prstClr val="black"/>
                </a:solidFill>
              </a:rPr>
              <a:t>Individual chromosomal ancestry : 20 individuals -&gt; SABER+ results (10,459 SNPs) </a:t>
            </a:r>
          </a:p>
        </p:txBody>
      </p:sp>
      <p:pic>
        <p:nvPicPr>
          <p:cNvPr id="31748" name="Picture 7"/>
          <p:cNvPicPr>
            <a:picLocks noChangeAspect="1" noChangeArrowheads="1"/>
          </p:cNvPicPr>
          <p:nvPr/>
        </p:nvPicPr>
        <p:blipFill>
          <a:blip r:embed="rId3">
            <a:extLst>
              <a:ext uri="{28A0092B-C50C-407E-A947-70E740481C1C}">
                <a14:useLocalDpi xmlns:a14="http://schemas.microsoft.com/office/drawing/2010/main" val="0"/>
              </a:ext>
            </a:extLst>
          </a:blip>
          <a:srcRect l="75623" t="35141" r="16042" b="34709"/>
          <a:stretch>
            <a:fillRect/>
          </a:stretch>
        </p:blipFill>
        <p:spPr bwMode="auto">
          <a:xfrm>
            <a:off x="228600" y="4054479"/>
            <a:ext cx="1371600" cy="279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749" name="Group 19"/>
          <p:cNvGrpSpPr>
            <a:grpSpLocks/>
          </p:cNvGrpSpPr>
          <p:nvPr/>
        </p:nvGrpSpPr>
        <p:grpSpPr bwMode="auto">
          <a:xfrm>
            <a:off x="1752600" y="1346200"/>
            <a:ext cx="3048000" cy="2717800"/>
            <a:chOff x="1752600" y="1346200"/>
            <a:chExt cx="3048000" cy="2717800"/>
          </a:xfrm>
        </p:grpSpPr>
        <p:pic>
          <p:nvPicPr>
            <p:cNvPr id="31767" name="Picture 7"/>
            <p:cNvPicPr>
              <a:picLocks noChangeAspect="1" noChangeArrowheads="1"/>
            </p:cNvPicPr>
            <p:nvPr/>
          </p:nvPicPr>
          <p:blipFill>
            <a:blip r:embed="rId4">
              <a:extLst>
                <a:ext uri="{28A0092B-C50C-407E-A947-70E740481C1C}">
                  <a14:useLocalDpi xmlns:a14="http://schemas.microsoft.com/office/drawing/2010/main" val="0"/>
                </a:ext>
              </a:extLst>
            </a:blip>
            <a:srcRect l="16058" t="12479" r="24377" b="4559"/>
            <a:stretch>
              <a:fillRect/>
            </a:stretch>
          </p:blipFill>
          <p:spPr bwMode="auto">
            <a:xfrm>
              <a:off x="1752600" y="1676400"/>
              <a:ext cx="3048000" cy="238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68" name="CaixaDeTexto 1"/>
            <p:cNvSpPr txBox="1">
              <a:spLocks noChangeArrowheads="1"/>
            </p:cNvSpPr>
            <p:nvPr/>
          </p:nvSpPr>
          <p:spPr bwMode="auto">
            <a:xfrm>
              <a:off x="2362200" y="1346200"/>
              <a:ext cx="1828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fontAlgn="base" hangingPunct="1">
                <a:spcBef>
                  <a:spcPct val="0"/>
                </a:spcBef>
                <a:spcAft>
                  <a:spcPct val="0"/>
                </a:spcAft>
              </a:pPr>
              <a:r>
                <a:rPr lang="pt-BR" sz="1800" smtClean="0">
                  <a:solidFill>
                    <a:prstClr val="black"/>
                  </a:solidFill>
                </a:rPr>
                <a:t>Bambuí</a:t>
              </a:r>
            </a:p>
          </p:txBody>
        </p:sp>
      </p:grpSp>
      <p:grpSp>
        <p:nvGrpSpPr>
          <p:cNvPr id="31750" name="Group 21"/>
          <p:cNvGrpSpPr>
            <a:grpSpLocks/>
          </p:cNvGrpSpPr>
          <p:nvPr/>
        </p:nvGrpSpPr>
        <p:grpSpPr bwMode="auto">
          <a:xfrm>
            <a:off x="5791202" y="1346204"/>
            <a:ext cx="3025775" cy="2720975"/>
            <a:chOff x="5791200" y="1346200"/>
            <a:chExt cx="3025775" cy="2720975"/>
          </a:xfrm>
        </p:grpSpPr>
        <p:pic>
          <p:nvPicPr>
            <p:cNvPr id="31765" name="Picture 8"/>
            <p:cNvPicPr>
              <a:picLocks noChangeAspect="1" noChangeArrowheads="1"/>
            </p:cNvPicPr>
            <p:nvPr/>
          </p:nvPicPr>
          <p:blipFill>
            <a:blip r:embed="rId5">
              <a:extLst>
                <a:ext uri="{28A0092B-C50C-407E-A947-70E740481C1C}">
                  <a14:useLocalDpi xmlns:a14="http://schemas.microsoft.com/office/drawing/2010/main" val="0"/>
                </a:ext>
              </a:extLst>
            </a:blip>
            <a:srcRect l="16298" t="12137" r="24776" b="5109"/>
            <a:stretch>
              <a:fillRect/>
            </a:stretch>
          </p:blipFill>
          <p:spPr bwMode="auto">
            <a:xfrm>
              <a:off x="5791200" y="1676400"/>
              <a:ext cx="3025775" cy="239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66" name="CaixaDeTexto 10"/>
            <p:cNvSpPr txBox="1">
              <a:spLocks noChangeArrowheads="1"/>
            </p:cNvSpPr>
            <p:nvPr/>
          </p:nvSpPr>
          <p:spPr bwMode="auto">
            <a:xfrm>
              <a:off x="6477000" y="1346200"/>
              <a:ext cx="1828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fontAlgn="base" hangingPunct="1">
                <a:spcBef>
                  <a:spcPct val="0"/>
                </a:spcBef>
                <a:spcAft>
                  <a:spcPct val="0"/>
                </a:spcAft>
              </a:pPr>
              <a:r>
                <a:rPr lang="pt-BR" sz="1800" smtClean="0">
                  <a:solidFill>
                    <a:prstClr val="black"/>
                  </a:solidFill>
                </a:rPr>
                <a:t>Salvador</a:t>
              </a:r>
            </a:p>
          </p:txBody>
        </p:sp>
      </p:grpSp>
      <p:grpSp>
        <p:nvGrpSpPr>
          <p:cNvPr id="31751" name="Group 20"/>
          <p:cNvGrpSpPr>
            <a:grpSpLocks/>
          </p:cNvGrpSpPr>
          <p:nvPr/>
        </p:nvGrpSpPr>
        <p:grpSpPr bwMode="auto">
          <a:xfrm>
            <a:off x="3657600" y="4117979"/>
            <a:ext cx="3022600" cy="2663825"/>
            <a:chOff x="3657600" y="4117975"/>
            <a:chExt cx="3022600" cy="2663825"/>
          </a:xfrm>
        </p:grpSpPr>
        <p:pic>
          <p:nvPicPr>
            <p:cNvPr id="31763" name="Picture 9"/>
            <p:cNvPicPr>
              <a:picLocks noChangeAspect="1" noChangeArrowheads="1"/>
            </p:cNvPicPr>
            <p:nvPr/>
          </p:nvPicPr>
          <p:blipFill>
            <a:blip r:embed="rId6">
              <a:extLst>
                <a:ext uri="{28A0092B-C50C-407E-A947-70E740481C1C}">
                  <a14:useLocalDpi xmlns:a14="http://schemas.microsoft.com/office/drawing/2010/main" val="0"/>
                </a:ext>
              </a:extLst>
            </a:blip>
            <a:srcRect l="16330" t="12108" r="24567" b="5527"/>
            <a:stretch>
              <a:fillRect/>
            </a:stretch>
          </p:blipFill>
          <p:spPr bwMode="auto">
            <a:xfrm>
              <a:off x="3657600" y="4413250"/>
              <a:ext cx="3022600"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64" name="CaixaDeTexto 12"/>
            <p:cNvSpPr txBox="1">
              <a:spLocks noChangeArrowheads="1"/>
            </p:cNvSpPr>
            <p:nvPr/>
          </p:nvSpPr>
          <p:spPr bwMode="auto">
            <a:xfrm>
              <a:off x="4343400" y="4117975"/>
              <a:ext cx="1828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fontAlgn="base" hangingPunct="1">
                <a:spcBef>
                  <a:spcPct val="0"/>
                </a:spcBef>
                <a:spcAft>
                  <a:spcPct val="0"/>
                </a:spcAft>
              </a:pPr>
              <a:r>
                <a:rPr lang="pt-BR" sz="1800" smtClean="0">
                  <a:solidFill>
                    <a:prstClr val="black"/>
                  </a:solidFill>
                </a:rPr>
                <a:t>Pelotas</a:t>
              </a:r>
            </a:p>
          </p:txBody>
        </p:sp>
      </p:grpSp>
      <p:pic>
        <p:nvPicPr>
          <p:cNvPr id="31752" name="Imagem 13"/>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0827" y="169867"/>
            <a:ext cx="1441450" cy="66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3" name="TextBox 12"/>
          <p:cNvSpPr txBox="1">
            <a:spLocks noChangeArrowheads="1"/>
          </p:cNvSpPr>
          <p:nvPr/>
        </p:nvSpPr>
        <p:spPr bwMode="auto">
          <a:xfrm>
            <a:off x="685800" y="4751388"/>
            <a:ext cx="1371600" cy="277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en-US" sz="1200" smtClean="0">
                <a:solidFill>
                  <a:prstClr val="black"/>
                </a:solidFill>
              </a:rPr>
              <a:t>AFR + AFR</a:t>
            </a:r>
          </a:p>
        </p:txBody>
      </p:sp>
      <p:sp>
        <p:nvSpPr>
          <p:cNvPr id="31754" name="TextBox 13"/>
          <p:cNvSpPr txBox="1">
            <a:spLocks noChangeArrowheads="1"/>
          </p:cNvSpPr>
          <p:nvPr/>
        </p:nvSpPr>
        <p:spPr bwMode="auto">
          <a:xfrm>
            <a:off x="685800" y="5070479"/>
            <a:ext cx="1371600" cy="2778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en-US" sz="1200" smtClean="0">
                <a:solidFill>
                  <a:prstClr val="black"/>
                </a:solidFill>
              </a:rPr>
              <a:t>EUR + EUR</a:t>
            </a:r>
          </a:p>
        </p:txBody>
      </p:sp>
      <p:sp>
        <p:nvSpPr>
          <p:cNvPr id="31755" name="TextBox 14"/>
          <p:cNvSpPr txBox="1">
            <a:spLocks noChangeArrowheads="1"/>
          </p:cNvSpPr>
          <p:nvPr/>
        </p:nvSpPr>
        <p:spPr bwMode="auto">
          <a:xfrm>
            <a:off x="685800" y="5368929"/>
            <a:ext cx="13716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en-US" sz="1200" smtClean="0">
                <a:solidFill>
                  <a:prstClr val="black"/>
                </a:solidFill>
              </a:rPr>
              <a:t>NAT + NAT</a:t>
            </a:r>
          </a:p>
        </p:txBody>
      </p:sp>
      <p:sp>
        <p:nvSpPr>
          <p:cNvPr id="31756" name="TextBox 15"/>
          <p:cNvSpPr txBox="1">
            <a:spLocks noChangeArrowheads="1"/>
          </p:cNvSpPr>
          <p:nvPr/>
        </p:nvSpPr>
        <p:spPr bwMode="auto">
          <a:xfrm>
            <a:off x="685800" y="5688017"/>
            <a:ext cx="13716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en-US" sz="1200" smtClean="0">
                <a:solidFill>
                  <a:prstClr val="black"/>
                </a:solidFill>
              </a:rPr>
              <a:t>AFR + EUR</a:t>
            </a:r>
          </a:p>
        </p:txBody>
      </p:sp>
      <p:sp>
        <p:nvSpPr>
          <p:cNvPr id="31757" name="TextBox 16"/>
          <p:cNvSpPr txBox="1">
            <a:spLocks noChangeArrowheads="1"/>
          </p:cNvSpPr>
          <p:nvPr/>
        </p:nvSpPr>
        <p:spPr bwMode="auto">
          <a:xfrm>
            <a:off x="685800" y="6019804"/>
            <a:ext cx="13716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en-US" sz="1200" smtClean="0">
                <a:solidFill>
                  <a:prstClr val="black"/>
                </a:solidFill>
              </a:rPr>
              <a:t>AFR + NAT</a:t>
            </a:r>
          </a:p>
        </p:txBody>
      </p:sp>
      <p:sp>
        <p:nvSpPr>
          <p:cNvPr id="31758" name="TextBox 17"/>
          <p:cNvSpPr txBox="1">
            <a:spLocks noChangeArrowheads="1"/>
          </p:cNvSpPr>
          <p:nvPr/>
        </p:nvSpPr>
        <p:spPr bwMode="auto">
          <a:xfrm>
            <a:off x="685800" y="6318254"/>
            <a:ext cx="13716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en-US" sz="1200" smtClean="0">
                <a:solidFill>
                  <a:prstClr val="black"/>
                </a:solidFill>
              </a:rPr>
              <a:t>EUR + NAT</a:t>
            </a:r>
          </a:p>
        </p:txBody>
      </p:sp>
      <p:sp>
        <p:nvSpPr>
          <p:cNvPr id="31759" name="TextBox 18"/>
          <p:cNvSpPr txBox="1">
            <a:spLocks noChangeArrowheads="1"/>
          </p:cNvSpPr>
          <p:nvPr/>
        </p:nvSpPr>
        <p:spPr bwMode="auto">
          <a:xfrm>
            <a:off x="671513" y="4468817"/>
            <a:ext cx="13716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pPr>
            <a:r>
              <a:rPr lang="en-US" sz="1200" smtClean="0">
                <a:solidFill>
                  <a:prstClr val="black"/>
                </a:solidFill>
              </a:rPr>
              <a:t>Not estimated</a:t>
            </a:r>
          </a:p>
        </p:txBody>
      </p:sp>
      <p:grpSp>
        <p:nvGrpSpPr>
          <p:cNvPr id="5" name="Group 25"/>
          <p:cNvGrpSpPr>
            <a:grpSpLocks/>
          </p:cNvGrpSpPr>
          <p:nvPr/>
        </p:nvGrpSpPr>
        <p:grpSpPr bwMode="auto">
          <a:xfrm>
            <a:off x="152400" y="3124200"/>
            <a:ext cx="8839200" cy="914400"/>
            <a:chOff x="214745" y="2971800"/>
            <a:chExt cx="8839200" cy="914400"/>
          </a:xfrm>
        </p:grpSpPr>
        <p:sp>
          <p:nvSpPr>
            <p:cNvPr id="24" name="Rectangle 23"/>
            <p:cNvSpPr/>
            <p:nvPr/>
          </p:nvSpPr>
          <p:spPr>
            <a:xfrm>
              <a:off x="214745" y="2971800"/>
              <a:ext cx="8839200" cy="914400"/>
            </a:xfrm>
            <a:prstGeom prst="rect">
              <a:avLst/>
            </a:prstGeom>
            <a:solidFill>
              <a:schemeClr val="bg1"/>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pic>
          <p:nvPicPr>
            <p:cNvPr id="31762" name="Picture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600" y="3157538"/>
              <a:ext cx="8777288"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32977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p:cNvSpPr txBox="1">
            <a:spLocks/>
          </p:cNvSpPr>
          <p:nvPr/>
        </p:nvSpPr>
        <p:spPr bwMode="auto">
          <a:xfrm>
            <a:off x="914400" y="274638"/>
            <a:ext cx="7772400" cy="1143000"/>
          </a:xfrm>
          <a:prstGeom prst="rect">
            <a:avLst/>
          </a:prstGeom>
          <a:noFill/>
          <a:ln w="9525">
            <a:noFill/>
            <a:miter lim="800000"/>
            <a:headEnd/>
            <a:tailEnd/>
          </a:ln>
        </p:spPr>
        <p:txBody>
          <a:bodyPr/>
          <a:lstStyle/>
          <a:p>
            <a:pPr algn="ctr" fontAlgn="base">
              <a:spcBef>
                <a:spcPct val="0"/>
              </a:spcBef>
              <a:spcAft>
                <a:spcPct val="0"/>
              </a:spcAft>
              <a:defRPr/>
            </a:pPr>
            <a:r>
              <a:rPr lang="en-US" altLang="pt-BR" sz="3600" dirty="0">
                <a:solidFill>
                  <a:prstClr val="black"/>
                </a:solidFill>
                <a:cs typeface="Arial" charset="0"/>
              </a:rPr>
              <a:t>What are the applications of chromosomal ancestry?</a:t>
            </a:r>
            <a:endParaRPr lang="pt-BR" altLang="pt-BR" sz="3600" dirty="0">
              <a:solidFill>
                <a:prstClr val="black"/>
              </a:solidFill>
              <a:cs typeface="Arial" charset="0"/>
            </a:endParaRPr>
          </a:p>
        </p:txBody>
      </p:sp>
      <p:sp>
        <p:nvSpPr>
          <p:cNvPr id="37890" name="Espaço Reservado para Conteúdo 2"/>
          <p:cNvSpPr txBox="1">
            <a:spLocks/>
          </p:cNvSpPr>
          <p:nvPr/>
        </p:nvSpPr>
        <p:spPr bwMode="auto">
          <a:xfrm>
            <a:off x="457200" y="1600204"/>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20000"/>
              </a:spcBef>
              <a:spcAft>
                <a:spcPct val="0"/>
              </a:spcAft>
              <a:buFont typeface="Arial" panose="020B0604020202020204" pitchFamily="34" charset="0"/>
              <a:buNone/>
            </a:pPr>
            <a:endParaRPr lang="en-US" sz="2800" smtClean="0">
              <a:solidFill>
                <a:prstClr val="black"/>
              </a:solidFill>
              <a:latin typeface="Calibri" panose="020F0502020204030204" pitchFamily="34" charset="0"/>
            </a:endParaRPr>
          </a:p>
          <a:p>
            <a:pPr eaLnBrk="1" fontAlgn="base" hangingPunct="1">
              <a:spcBef>
                <a:spcPct val="20000"/>
              </a:spcBef>
              <a:spcAft>
                <a:spcPct val="0"/>
              </a:spcAft>
              <a:buFont typeface="Arial" panose="020B0604020202020204" pitchFamily="34" charset="0"/>
              <a:buChar char="•"/>
            </a:pPr>
            <a:r>
              <a:rPr lang="en-US" sz="2800" smtClean="0">
                <a:solidFill>
                  <a:prstClr val="black"/>
                </a:solidFill>
                <a:latin typeface="Calibri" panose="020F0502020204030204" pitchFamily="34" charset="0"/>
              </a:rPr>
              <a:t>Admixture Mapping</a:t>
            </a:r>
          </a:p>
          <a:p>
            <a:pPr eaLnBrk="1" fontAlgn="base" hangingPunct="1">
              <a:spcBef>
                <a:spcPct val="20000"/>
              </a:spcBef>
              <a:spcAft>
                <a:spcPct val="0"/>
              </a:spcAft>
              <a:buFont typeface="Arial" panose="020B0604020202020204" pitchFamily="34" charset="0"/>
              <a:buChar char="•"/>
            </a:pPr>
            <a:endParaRPr lang="en-US" sz="2800" smtClean="0">
              <a:solidFill>
                <a:prstClr val="black"/>
              </a:solidFill>
              <a:latin typeface="Calibri" panose="020F0502020204030204" pitchFamily="34" charset="0"/>
            </a:endParaRPr>
          </a:p>
          <a:p>
            <a:pPr eaLnBrk="1" fontAlgn="base" hangingPunct="1">
              <a:spcBef>
                <a:spcPct val="20000"/>
              </a:spcBef>
              <a:spcAft>
                <a:spcPct val="0"/>
              </a:spcAft>
              <a:buFont typeface="Arial" panose="020B0604020202020204" pitchFamily="34" charset="0"/>
              <a:buChar char="•"/>
            </a:pPr>
            <a:r>
              <a:rPr lang="en-US" sz="2800" smtClean="0">
                <a:solidFill>
                  <a:prstClr val="black"/>
                </a:solidFill>
                <a:latin typeface="Calibri" panose="020F0502020204030204" pitchFamily="34" charset="0"/>
              </a:rPr>
              <a:t>Searching for post -Columbian Natural Selection</a:t>
            </a:r>
          </a:p>
          <a:p>
            <a:pPr eaLnBrk="1" fontAlgn="base" hangingPunct="1">
              <a:spcBef>
                <a:spcPct val="20000"/>
              </a:spcBef>
              <a:spcAft>
                <a:spcPct val="0"/>
              </a:spcAft>
              <a:buFont typeface="Arial" panose="020B0604020202020204" pitchFamily="34" charset="0"/>
              <a:buChar char="•"/>
            </a:pPr>
            <a:endParaRPr lang="en-US" sz="2800" smtClean="0">
              <a:solidFill>
                <a:prstClr val="black"/>
              </a:solidFill>
              <a:latin typeface="Calibri" panose="020F0502020204030204" pitchFamily="34" charset="0"/>
            </a:endParaRPr>
          </a:p>
          <a:p>
            <a:pPr eaLnBrk="1" fontAlgn="base" hangingPunct="1">
              <a:spcBef>
                <a:spcPct val="20000"/>
              </a:spcBef>
              <a:spcAft>
                <a:spcPct val="0"/>
              </a:spcAft>
              <a:buFont typeface="Arial" panose="020B0604020202020204" pitchFamily="34" charset="0"/>
              <a:buChar char="•"/>
            </a:pPr>
            <a:r>
              <a:rPr lang="en-US" sz="2800" smtClean="0">
                <a:solidFill>
                  <a:prstClr val="black"/>
                </a:solidFill>
                <a:latin typeface="Calibri" panose="020F0502020204030204" pitchFamily="34" charset="0"/>
              </a:rPr>
              <a:t>Admixture Dynamics inferences  </a:t>
            </a:r>
            <a:endParaRPr lang="pt-BR" sz="2800" smtClean="0">
              <a:solidFill>
                <a:prstClr val="black"/>
              </a:solidFill>
              <a:latin typeface="Calibri" panose="020F0502020204030204" pitchFamily="34" charset="0"/>
            </a:endParaRPr>
          </a:p>
        </p:txBody>
      </p:sp>
      <p:pic>
        <p:nvPicPr>
          <p:cNvPr id="37891" name="Imagem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0827" y="169867"/>
            <a:ext cx="1441450" cy="66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008235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26381</TotalTime>
  <Words>1785</Words>
  <Application>Microsoft Macintosh PowerPoint</Application>
  <PresentationFormat>On-screen Show (4:3)</PresentationFormat>
  <Paragraphs>352</Paragraphs>
  <Slides>34</Slides>
  <Notes>6</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Tema do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Levels of ancestry </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Next Generation Sequencing  Fundamentos e Aplicações</dc:title>
  <dc:creator>Moara</dc:creator>
  <cp:lastModifiedBy>Eduardo Tarazona</cp:lastModifiedBy>
  <cp:revision>286</cp:revision>
  <cp:lastPrinted>2013-09-05T14:42:50Z</cp:lastPrinted>
  <dcterms:created xsi:type="dcterms:W3CDTF">2013-08-20T17:48:01Z</dcterms:created>
  <dcterms:modified xsi:type="dcterms:W3CDTF">2014-06-11T12:58:42Z</dcterms:modified>
</cp:coreProperties>
</file>